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Albert Sans Medium"/>
      <p:regular r:id="rId51"/>
      <p:bold r:id="rId52"/>
      <p:italic r:id="rId53"/>
      <p:boldItalic r:id="rId54"/>
    </p:embeddedFont>
    <p:embeddedFont>
      <p:font typeface="Epilogue"/>
      <p:regular r:id="rId55"/>
      <p:bold r:id="rId56"/>
      <p:italic r:id="rId57"/>
      <p:boldItalic r:id="rId58"/>
    </p:embeddedFont>
    <p:embeddedFont>
      <p:font typeface="Albert Sans"/>
      <p:regular r:id="rId59"/>
      <p:bold r:id="rId60"/>
      <p:italic r:id="rId61"/>
      <p:boldItalic r:id="rId62"/>
    </p:embeddedFont>
    <p:embeddedFont>
      <p:font typeface="DM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lbertSans-boldItalic.fntdata"/><Relationship Id="rId61" Type="http://schemas.openxmlformats.org/officeDocument/2006/relationships/font" Target="fonts/AlbertSans-italic.fntdata"/><Relationship Id="rId20" Type="http://schemas.openxmlformats.org/officeDocument/2006/relationships/slide" Target="slides/slide16.xml"/><Relationship Id="rId64" Type="http://schemas.openxmlformats.org/officeDocument/2006/relationships/font" Target="fonts/DMSans-bold.fntdata"/><Relationship Id="rId63" Type="http://schemas.openxmlformats.org/officeDocument/2006/relationships/font" Target="fonts/DMSans-regular.fntdata"/><Relationship Id="rId22" Type="http://schemas.openxmlformats.org/officeDocument/2006/relationships/slide" Target="slides/slide18.xml"/><Relationship Id="rId66" Type="http://schemas.openxmlformats.org/officeDocument/2006/relationships/font" Target="fonts/DMSans-boldItalic.fntdata"/><Relationship Id="rId21" Type="http://schemas.openxmlformats.org/officeDocument/2006/relationships/slide" Target="slides/slide17.xml"/><Relationship Id="rId65" Type="http://schemas.openxmlformats.org/officeDocument/2006/relationships/font" Target="fonts/DM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AlbertSans-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lbertSansMedium-regular.fntdata"/><Relationship Id="rId50" Type="http://schemas.openxmlformats.org/officeDocument/2006/relationships/slide" Target="slides/slide46.xml"/><Relationship Id="rId53" Type="http://schemas.openxmlformats.org/officeDocument/2006/relationships/font" Target="fonts/AlbertSansMedium-italic.fntdata"/><Relationship Id="rId52" Type="http://schemas.openxmlformats.org/officeDocument/2006/relationships/font" Target="fonts/AlbertSansMedium-bold.fntdata"/><Relationship Id="rId11" Type="http://schemas.openxmlformats.org/officeDocument/2006/relationships/slide" Target="slides/slide7.xml"/><Relationship Id="rId55" Type="http://schemas.openxmlformats.org/officeDocument/2006/relationships/font" Target="fonts/Epilogue-regular.fntdata"/><Relationship Id="rId10" Type="http://schemas.openxmlformats.org/officeDocument/2006/relationships/slide" Target="slides/slide6.xml"/><Relationship Id="rId54" Type="http://schemas.openxmlformats.org/officeDocument/2006/relationships/font" Target="fonts/AlbertSansMedium-boldItalic.fntdata"/><Relationship Id="rId13" Type="http://schemas.openxmlformats.org/officeDocument/2006/relationships/slide" Target="slides/slide9.xml"/><Relationship Id="rId57" Type="http://schemas.openxmlformats.org/officeDocument/2006/relationships/font" Target="fonts/Epilogue-italic.fntdata"/><Relationship Id="rId12" Type="http://schemas.openxmlformats.org/officeDocument/2006/relationships/slide" Target="slides/slide8.xml"/><Relationship Id="rId56" Type="http://schemas.openxmlformats.org/officeDocument/2006/relationships/font" Target="fonts/Epilogue-bold.fntdata"/><Relationship Id="rId15" Type="http://schemas.openxmlformats.org/officeDocument/2006/relationships/slide" Target="slides/slide11.xml"/><Relationship Id="rId59" Type="http://schemas.openxmlformats.org/officeDocument/2006/relationships/font" Target="fonts/AlbertSans-regular.fntdata"/><Relationship Id="rId14" Type="http://schemas.openxmlformats.org/officeDocument/2006/relationships/slide" Target="slides/slide10.xml"/><Relationship Id="rId58" Type="http://schemas.openxmlformats.org/officeDocument/2006/relationships/font" Target="fonts/Epilogue-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e3d24a1f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e3d24a1f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e3d24a1f5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5e3d24a1f5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e3d24a1f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5e3d24a1f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e3d24a1f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e3d24a1f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e3d24a1f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e3d24a1f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e3d24a1f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5e3d24a1f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e3d24a1f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5e3d24a1f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3dd4e9c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43dd4e9cd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e3d24a1f5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e3d24a1f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e3d24a1f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e3d24a1f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e3d24a1f5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e3d24a1f5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5e3d24a1f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5e3d24a1f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e3d24a1f5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5e3d24a1f5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5e3d24a1f5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5e3d24a1f5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e3d24a1f5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e3d24a1f5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e3d24a1f5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e3d24a1f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5e3d24a1f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5e3d24a1f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e3d24a1f5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e3d24a1f5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e3d24a1f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5e3d24a1f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81b64627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881b64627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e3d24a1f5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e3d24a1f5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e3d24a1f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5e3d24a1f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5e3d24a1f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5e3d24a1f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5e3d24a1f5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5e3d24a1f5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e3d24a1f5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e3d24a1f5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5e3d24a1f5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5e3d24a1f5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5e3d24a1f5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5e3d24a1f5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5e3d24a1f5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5e3d24a1f5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e3d24a1f5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5e3d24a1f5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e3d24a1f5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e3d24a1f5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6e9caf52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6e9caf52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5e3d24a1f5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5e3d24a1f5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5e3d24a1f5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5e3d24a1f5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5e3d24a1f5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5e3d24a1f5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5e3d24a1f5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5e3d24a1f5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8a45e0b58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8a45e0b58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881b64627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881b64627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e3d24a1f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e3d24a1f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e3d24a1f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e3d24a1f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5e3d24a1f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5e3d24a1f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e3d24a1f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e3d24a1f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e3d24a1f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e3d24a1f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23.png"/><Relationship Id="rId7"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46.png"/><Relationship Id="rId6"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hyperlink" Target="https://github.com/husseinlopez/icd2023/blob/main/icd8.ipynb" TargetMode="External"/><Relationship Id="rId5" Type="http://schemas.openxmlformats.org/officeDocument/2006/relationships/image" Target="../media/image51.png"/><Relationship Id="rId6" Type="http://schemas.openxmlformats.org/officeDocument/2006/relationships/hyperlink" Target="https://github.com/husseinlopez/icd2023/blob/main/icd20.ipyn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hyperlink" Target="https://github.com/husseinlopez/PythonDataScienceHandbook/tree/master/notebooks_v1" TargetMode="External"/><Relationship Id="rId5"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59.png"/><Relationship Id="rId6"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17" name="Google Shape;217;p3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21" name="Google Shape;221;p31"/>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22" name="Google Shape;22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3" name="Google Shape;303;p40"/>
          <p:cNvPicPr preferRelativeResize="0"/>
          <p:nvPr/>
        </p:nvPicPr>
        <p:blipFill rotWithShape="1">
          <a:blip r:embed="rId3">
            <a:alphaModFix/>
          </a:blip>
          <a:srcRect b="-7" l="0" r="0" t="26472"/>
          <a:stretch/>
        </p:blipFill>
        <p:spPr>
          <a:xfrm>
            <a:off x="152400" y="1380973"/>
            <a:ext cx="8251974" cy="3413174"/>
          </a:xfrm>
          <a:prstGeom prst="rect">
            <a:avLst/>
          </a:prstGeom>
          <a:noFill/>
          <a:ln>
            <a:noFill/>
          </a:ln>
        </p:spPr>
      </p:pic>
      <p:sp>
        <p:nvSpPr>
          <p:cNvPr id="304" name="Google Shape;304;p4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Con dibujos</a:t>
            </a:r>
            <a:endParaRPr b="1" sz="3000">
              <a:solidFill>
                <a:srgbClr val="112158"/>
              </a:solidFill>
              <a:latin typeface="Epilogue"/>
              <a:ea typeface="Epilogue"/>
              <a:cs typeface="Epilogue"/>
              <a:sym typeface="Epilog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4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Aprendizaje no supervisado</a:t>
            </a:r>
            <a:endParaRPr b="1" sz="3000">
              <a:solidFill>
                <a:srgbClr val="112158"/>
              </a:solidFill>
              <a:latin typeface="Epilogue"/>
              <a:ea typeface="Epilogue"/>
              <a:cs typeface="Epilogue"/>
              <a:sym typeface="Epilogue"/>
            </a:endParaRPr>
          </a:p>
        </p:txBody>
      </p:sp>
      <p:sp>
        <p:nvSpPr>
          <p:cNvPr id="311" name="Google Shape;311;p4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algunos problemas, los datos de entrenamiento constan de un conjunto de vectores de entrada </a:t>
            </a:r>
            <a:r>
              <a:rPr i="1" lang="en" sz="1600">
                <a:solidFill>
                  <a:schemeClr val="dk1"/>
                </a:solidFill>
                <a:latin typeface="Albert Sans"/>
                <a:ea typeface="Albert Sans"/>
                <a:cs typeface="Albert Sans"/>
                <a:sym typeface="Albert Sans"/>
              </a:rPr>
              <a:t>X</a:t>
            </a:r>
            <a:r>
              <a:rPr lang="en" sz="1600">
                <a:solidFill>
                  <a:schemeClr val="dk1"/>
                </a:solidFill>
                <a:latin typeface="Albert Sans"/>
                <a:ea typeface="Albert Sans"/>
                <a:cs typeface="Albert Sans"/>
                <a:sym typeface="Albert Sans"/>
              </a:rPr>
              <a:t> sin ningún valor objetivo (</a:t>
            </a:r>
            <a:r>
              <a:rPr i="1" lang="en" sz="1600" strike="sngStrike">
                <a:solidFill>
                  <a:schemeClr val="dk1"/>
                </a:solidFill>
                <a:latin typeface="Albert Sans"/>
                <a:ea typeface="Albert Sans"/>
                <a:cs typeface="Albert Sans"/>
                <a:sym typeface="Albert Sans"/>
              </a:rPr>
              <a:t>y</a:t>
            </a:r>
            <a:r>
              <a:rPr lang="en" sz="1600">
                <a:solidFill>
                  <a:schemeClr val="dk1"/>
                </a:solidFill>
                <a:latin typeface="Albert Sans"/>
                <a:ea typeface="Albert Sans"/>
                <a:cs typeface="Albert Sans"/>
                <a:sym typeface="Albert Sans"/>
              </a:rPr>
              <a:t>) correspondiente.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objetivo de estos problemas de </a:t>
            </a:r>
            <a:r>
              <a:rPr b="1" lang="en" sz="1600">
                <a:solidFill>
                  <a:schemeClr val="dk2"/>
                </a:solidFill>
                <a:latin typeface="Albert Sans"/>
                <a:ea typeface="Albert Sans"/>
                <a:cs typeface="Albert Sans"/>
                <a:sym typeface="Albert Sans"/>
              </a:rPr>
              <a:t>aprendizaje no supervisado</a:t>
            </a:r>
            <a:r>
              <a:rPr lang="en" sz="1600">
                <a:solidFill>
                  <a:schemeClr val="dk1"/>
                </a:solidFill>
                <a:latin typeface="Albert Sans"/>
                <a:ea typeface="Albert Sans"/>
                <a:cs typeface="Albert Sans"/>
                <a:sym typeface="Albert Sans"/>
              </a:rPr>
              <a:t> puede ser descubrir </a:t>
            </a:r>
            <a:r>
              <a:rPr lang="en" sz="1600">
                <a:solidFill>
                  <a:schemeClr val="dk2"/>
                </a:solidFill>
                <a:latin typeface="Albert Sans"/>
                <a:ea typeface="Albert Sans"/>
                <a:cs typeface="Albert Sans"/>
                <a:sym typeface="Albert Sans"/>
              </a:rPr>
              <a:t>grupos de ejemplos</a:t>
            </a:r>
            <a:r>
              <a:rPr lang="en" sz="1600">
                <a:solidFill>
                  <a:schemeClr val="dk1"/>
                </a:solidFill>
                <a:latin typeface="Albert Sans"/>
                <a:ea typeface="Albert Sans"/>
                <a:cs typeface="Albert Sans"/>
                <a:sym typeface="Albert Sans"/>
              </a:rPr>
              <a:t> similares dentro de los datos, lo que se denomina </a:t>
            </a:r>
            <a:r>
              <a:rPr b="1" lang="en" sz="1600">
                <a:solidFill>
                  <a:schemeClr val="dk2"/>
                </a:solidFill>
                <a:latin typeface="Albert Sans"/>
                <a:ea typeface="Albert Sans"/>
                <a:cs typeface="Albert Sans"/>
                <a:sym typeface="Albert Sans"/>
              </a:rPr>
              <a:t>agrupamiento</a:t>
            </a:r>
            <a:r>
              <a:rPr lang="en" sz="1600">
                <a:solidFill>
                  <a:schemeClr val="dk1"/>
                </a:solidFill>
                <a:latin typeface="Albert Sans"/>
                <a:ea typeface="Albert Sans"/>
                <a:cs typeface="Albert Sans"/>
                <a:sym typeface="Albert Sans"/>
              </a:rPr>
              <a:t>, o determinar </a:t>
            </a:r>
            <a:r>
              <a:rPr lang="en" sz="1600">
                <a:solidFill>
                  <a:schemeClr val="dk2"/>
                </a:solidFill>
                <a:latin typeface="Albert Sans"/>
                <a:ea typeface="Albert Sans"/>
                <a:cs typeface="Albert Sans"/>
                <a:sym typeface="Albert Sans"/>
              </a:rPr>
              <a:t>cómo se distribuyen los datos</a:t>
            </a:r>
            <a:r>
              <a:rPr lang="en" sz="1600">
                <a:solidFill>
                  <a:schemeClr val="dk1"/>
                </a:solidFill>
                <a:latin typeface="Albert Sans"/>
                <a:ea typeface="Albert Sans"/>
                <a:cs typeface="Albert Sans"/>
                <a:sym typeface="Albert Sans"/>
              </a:rPr>
              <a:t> en el espacio, lo que se conoce como </a:t>
            </a:r>
            <a:r>
              <a:rPr b="1" lang="en" sz="1600">
                <a:solidFill>
                  <a:schemeClr val="dk2"/>
                </a:solidFill>
                <a:latin typeface="Albert Sans"/>
                <a:ea typeface="Albert Sans"/>
                <a:cs typeface="Albert Sans"/>
                <a:sym typeface="Albert Sans"/>
              </a:rPr>
              <a:t>estimación de densidad</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expresarlo en términos más simples, para un espacio de </a:t>
            </a:r>
            <a:r>
              <a:rPr i="1"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 muestras </a:t>
            </a:r>
            <a:r>
              <a:rPr i="1" lang="en" sz="1600">
                <a:solidFill>
                  <a:schemeClr val="dk1"/>
                </a:solidFill>
                <a:latin typeface="Albert Sans"/>
                <a:ea typeface="Albert Sans"/>
                <a:cs typeface="Albert Sans"/>
                <a:sym typeface="Albert Sans"/>
              </a:rPr>
              <a:t>x</a:t>
            </a:r>
            <a:r>
              <a:rPr baseline="-25000" i="1"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a </a:t>
            </a:r>
            <a:r>
              <a:rPr i="1" lang="en" sz="1600">
                <a:solidFill>
                  <a:schemeClr val="dk1"/>
                </a:solidFill>
                <a:latin typeface="Albert Sans"/>
                <a:ea typeface="Albert Sans"/>
                <a:cs typeface="Albert Sans"/>
                <a:sym typeface="Albert Sans"/>
              </a:rPr>
              <a:t>x</a:t>
            </a:r>
            <a:r>
              <a:rPr baseline="-25000" i="1"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 no se proporcionan etiquetas de clase para cada muestra, por lo que se conoce como aprendizaje sin maestro.</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4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Algunos problemas</a:t>
            </a:r>
            <a:endParaRPr b="1" sz="3000">
              <a:solidFill>
                <a:srgbClr val="112158"/>
              </a:solidFill>
              <a:latin typeface="Epilogue"/>
              <a:ea typeface="Epilogue"/>
              <a:cs typeface="Epilogue"/>
              <a:sym typeface="Epilogue"/>
            </a:endParaRPr>
          </a:p>
        </p:txBody>
      </p:sp>
      <p:sp>
        <p:nvSpPr>
          <p:cNvPr id="318" name="Google Shape;318;p4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general, el aprendizaje no supervisado es más difícil que el supervisado...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¿Cómo saber si los resultados son significativos al no disponer de etiquetas de respuesta?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Dejar que el experto observe los resultados (evaluación externa).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Definir una función objetivo sobre la agrupación (evaluación interna).</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4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¿Y por qué es necesario?</a:t>
            </a:r>
            <a:endParaRPr b="1" sz="3000">
              <a:solidFill>
                <a:srgbClr val="112158"/>
              </a:solidFill>
              <a:latin typeface="Epilogue"/>
              <a:ea typeface="Epilogue"/>
              <a:cs typeface="Epilogue"/>
              <a:sym typeface="Epilogue"/>
            </a:endParaRPr>
          </a:p>
        </p:txBody>
      </p:sp>
      <p:sp>
        <p:nvSpPr>
          <p:cNvPr id="325" name="Google Shape;325;p4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Etiquetar grandes conjuntos de datos es muy costoso, por lo que muchas veces, sólo se pueden etiquetar manualmente unos pocos ejemplos.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otras ocasiones, no se sabe en cuántas o en qué clases están divididas los datos.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 posible querer utilizar el agrupamiento para conocer la estructura de los datos antes de diseñar un clasificador.</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4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Parametric Unsupervised Learning</a:t>
            </a:r>
            <a:endParaRPr b="1" sz="3000">
              <a:solidFill>
                <a:srgbClr val="112158"/>
              </a:solidFill>
              <a:latin typeface="Epilogue"/>
              <a:ea typeface="Epilogue"/>
              <a:cs typeface="Epilogue"/>
              <a:sym typeface="Epilogue"/>
            </a:endParaRPr>
          </a:p>
        </p:txBody>
      </p:sp>
      <p:sp>
        <p:nvSpPr>
          <p:cNvPr id="332" name="Google Shape;332;p4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este caso, se asume una distribución paramétrica de los datos. </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500">
                <a:solidFill>
                  <a:schemeClr val="dk1"/>
                </a:solidFill>
                <a:latin typeface="Albert Sans"/>
                <a:ea typeface="Albert Sans"/>
                <a:cs typeface="Albert Sans"/>
                <a:sym typeface="Albert Sans"/>
              </a:rPr>
              <a:t>Supone que los datos de la muestra proceden de una población que sigue una distribución de probabilidad basada en un conjunto fijo de parámetros.</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Teóricamente, en una familia de distribuciones normales, todos los miembros tienen la misma forma y están parametrizados por la media y la desviación estándar.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Eso significa que si se conocen el valor de tendencia central y su dispersión, y que la distribución es normal, se conoce la probabilidad de cualquier observación futura.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4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a:t>
            </a:r>
            <a:r>
              <a:rPr b="1" lang="en" sz="1600">
                <a:solidFill>
                  <a:schemeClr val="dk2"/>
                </a:solidFill>
                <a:latin typeface="Albert Sans"/>
                <a:ea typeface="Albert Sans"/>
                <a:cs typeface="Albert Sans"/>
                <a:sym typeface="Albert Sans"/>
              </a:rPr>
              <a:t>aprendizaje paramétrico no supervisado</a:t>
            </a:r>
            <a:r>
              <a:rPr lang="en" sz="1600">
                <a:solidFill>
                  <a:schemeClr val="dk1"/>
                </a:solidFill>
                <a:latin typeface="Albert Sans"/>
                <a:ea typeface="Albert Sans"/>
                <a:cs typeface="Albert Sans"/>
                <a:sym typeface="Albert Sans"/>
              </a:rPr>
              <a:t> implica la construcción de modelos de mezclas gaussianas y el uso del algoritmo </a:t>
            </a:r>
            <a:r>
              <a:rPr i="1" lang="en" sz="1600">
                <a:solidFill>
                  <a:schemeClr val="dk1"/>
                </a:solidFill>
                <a:latin typeface="Albert Sans"/>
                <a:ea typeface="Albert Sans"/>
                <a:cs typeface="Albert Sans"/>
                <a:sym typeface="Albert Sans"/>
              </a:rPr>
              <a:t>Expectation - Maximization</a:t>
            </a:r>
            <a:r>
              <a:rPr lang="en" sz="1600">
                <a:solidFill>
                  <a:schemeClr val="dk1"/>
                </a:solidFill>
                <a:latin typeface="Albert Sans"/>
                <a:ea typeface="Albert Sans"/>
                <a:cs typeface="Albert Sans"/>
                <a:sym typeface="Albert Sans"/>
              </a:rPr>
              <a:t> para predecir la clase de la muestra en cuestión.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Este caso es mucho más difícil que el aprendizaje supervisado estándar porque no se dispone de etiquetas de respuesta y, por tanto, no se dispone de una medida correcta de la precisión para comprobar el resultado.</a:t>
            </a:r>
            <a:endParaRPr sz="1600">
              <a:solidFill>
                <a:schemeClr val="dk1"/>
              </a:solidFill>
              <a:latin typeface="Albert Sans"/>
              <a:ea typeface="Albert Sans"/>
              <a:cs typeface="Albert Sans"/>
              <a:sym typeface="Albert Sans"/>
            </a:endParaRPr>
          </a:p>
        </p:txBody>
      </p:sp>
      <p:sp>
        <p:nvSpPr>
          <p:cNvPr id="339" name="Google Shape;339;p4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Parametric Unsupervised Learning</a:t>
            </a:r>
            <a:endParaRPr b="1" sz="2600">
              <a:solidFill>
                <a:schemeClr val="dk2"/>
              </a:solidFill>
              <a:latin typeface="Epilogue"/>
              <a:ea typeface="Epilogue"/>
              <a:cs typeface="Epilogue"/>
              <a:sym typeface="Epilog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Non-parametric Unsupervised Learning</a:t>
            </a:r>
            <a:endParaRPr b="1" sz="3000">
              <a:solidFill>
                <a:srgbClr val="112158"/>
              </a:solidFill>
              <a:latin typeface="Epilogue"/>
              <a:ea typeface="Epilogue"/>
              <a:cs typeface="Epilogue"/>
              <a:sym typeface="Epilogue"/>
            </a:endParaRPr>
          </a:p>
        </p:txBody>
      </p:sp>
      <p:sp>
        <p:nvSpPr>
          <p:cNvPr id="346" name="Google Shape;346;p4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la versión no parametrizada del aprendizaje no supervisado, los datos se agrupan en </a:t>
            </a:r>
            <a:r>
              <a:rPr i="1" lang="en" sz="1600">
                <a:solidFill>
                  <a:schemeClr val="dk1"/>
                </a:solidFill>
                <a:latin typeface="Albert Sans"/>
                <a:ea typeface="Albert Sans"/>
                <a:cs typeface="Albert Sans"/>
                <a:sym typeface="Albert Sans"/>
              </a:rPr>
              <a:t>clústeres</a:t>
            </a:r>
            <a:r>
              <a:rPr lang="en" sz="1600">
                <a:solidFill>
                  <a:schemeClr val="dk1"/>
                </a:solidFill>
                <a:latin typeface="Albert Sans"/>
                <a:ea typeface="Albert Sans"/>
                <a:cs typeface="Albert Sans"/>
                <a:sym typeface="Albert Sans"/>
              </a:rPr>
              <a:t>, donde cada clúster (‘con suerte’) dice algo sobre las categorías y clases presentes en los datos.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Este método suele utilizarse para modelar y analizar datos con muestras de tamaño pequeño.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 diferencia de los modelos paramétricos, los modelos no paramétricos no requieren que el modelador haga ninguna suposición sobre la distribución de la población, por lo que a veces se denominan </a:t>
            </a:r>
            <a:r>
              <a:rPr b="1" lang="en" sz="1600">
                <a:solidFill>
                  <a:schemeClr val="dk2"/>
                </a:solidFill>
                <a:latin typeface="Albert Sans"/>
                <a:ea typeface="Albert Sans"/>
                <a:cs typeface="Albert Sans"/>
                <a:sym typeface="Albert Sans"/>
              </a:rPr>
              <a:t>métodos sin distribución</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1770600" y="1307100"/>
            <a:ext cx="560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6.1</a:t>
            </a:r>
            <a:r>
              <a:rPr lang="en" sz="4800">
                <a:solidFill>
                  <a:schemeClr val="lt2"/>
                </a:solidFill>
              </a:rPr>
              <a:t> </a:t>
            </a:r>
            <a:r>
              <a:rPr lang="en" sz="4800"/>
              <a:t>Agrupamiento</a:t>
            </a:r>
            <a:endParaRPr sz="2500"/>
          </a:p>
        </p:txBody>
      </p:sp>
      <p:sp>
        <p:nvSpPr>
          <p:cNvPr id="352" name="Google Shape;352;p47"/>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7"/>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7"/>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8"/>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361" name="Google Shape;361;p48"/>
          <p:cNvSpPr txBox="1"/>
          <p:nvPr/>
        </p:nvSpPr>
        <p:spPr>
          <a:xfrm>
            <a:off x="0" y="1094100"/>
            <a:ext cx="8088000" cy="20319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3"/>
                </a:solidFill>
                <a:latin typeface="Albert Sans"/>
                <a:ea typeface="Albert Sans"/>
                <a:cs typeface="Albert Sans"/>
                <a:sym typeface="Albert Sans"/>
              </a:rPr>
              <a:t>es el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6000">
                <a:solidFill>
                  <a:schemeClr val="accent2"/>
                </a:solidFill>
                <a:latin typeface="Albert Sans"/>
                <a:ea typeface="Albert Sans"/>
                <a:cs typeface="Albert Sans"/>
                <a:sym typeface="Albert Sans"/>
              </a:rPr>
              <a:t>Agrupamiento</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362" name="Google Shape;36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idx="2" type="subTitle"/>
          </p:nvPr>
        </p:nvSpPr>
        <p:spPr>
          <a:xfrm>
            <a:off x="3413225" y="2004950"/>
            <a:ext cx="23109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El análisis de </a:t>
            </a:r>
            <a:r>
              <a:rPr i="1" lang="en" sz="1200"/>
              <a:t>clústers</a:t>
            </a:r>
            <a:r>
              <a:rPr lang="en" sz="1200"/>
              <a:t> o agrupamiento es la tarea de agrupar un conjunto de objetos de tal manera que los objetos del mismo grupo (</a:t>
            </a:r>
            <a:r>
              <a:rPr i="1" lang="en" sz="1200"/>
              <a:t>clúster</a:t>
            </a:r>
            <a:r>
              <a:rPr lang="en" sz="1200"/>
              <a:t>) sean más similares entre sí que con los de otros grupos (</a:t>
            </a:r>
            <a:r>
              <a:rPr i="1" lang="en" sz="1200"/>
              <a:t>clústers</a:t>
            </a:r>
            <a:r>
              <a:rPr lang="en" sz="1200"/>
              <a:t>).</a:t>
            </a:r>
            <a:endParaRPr sz="1200"/>
          </a:p>
        </p:txBody>
      </p:sp>
      <p:sp>
        <p:nvSpPr>
          <p:cNvPr id="368" name="Google Shape;368;p49"/>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tipo de aprendizaje no supervisado que se utiliza para encontrar grupos de datos que son similares entre sí. Los grupos se denominan clústeres. Su objetivo es identificar los grupos de datos que comparten características comunes.</a:t>
            </a:r>
            <a:endParaRPr sz="1200"/>
          </a:p>
        </p:txBody>
      </p:sp>
      <p:sp>
        <p:nvSpPr>
          <p:cNvPr id="369" name="Google Shape;369;p49"/>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370" name="Google Shape;370;p49"/>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una técnica en el campo del aprendizaje automático que se utiliza para dividir un conjunto de datos en grupos o clústeres, de tal manera que los elementos dentro de un mismo grupo sean más similares entre sí que con los elementos de otros grupos.</a:t>
            </a:r>
            <a:endParaRPr sz="1200"/>
          </a:p>
        </p:txBody>
      </p:sp>
      <p:sp>
        <p:nvSpPr>
          <p:cNvPr id="371" name="Google Shape;371;p49"/>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372" name="Google Shape;372;p49"/>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373" name="Google Shape;373;p49"/>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374" name="Google Shape;374;p49"/>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375" name="Google Shape;375;p49"/>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https://en.wikipedia.org/wiki/Cluster_analysis</a:t>
            </a:r>
            <a:endParaRPr sz="1000">
              <a:solidFill>
                <a:srgbClr val="00C3B1"/>
              </a:solidFill>
            </a:endParaRPr>
          </a:p>
        </p:txBody>
      </p:sp>
      <p:sp>
        <p:nvSpPr>
          <p:cNvPr id="376" name="Google Shape;376;p49"/>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2"/>
          <p:cNvPicPr preferRelativeResize="0"/>
          <p:nvPr/>
        </p:nvPicPr>
        <p:blipFill>
          <a:blip r:embed="rId3">
            <a:alphaModFix/>
          </a:blip>
          <a:stretch>
            <a:fillRect/>
          </a:stretch>
        </p:blipFill>
        <p:spPr>
          <a:xfrm>
            <a:off x="2152650" y="233363"/>
            <a:ext cx="4838700" cy="4676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¿Qué es </a:t>
            </a:r>
            <a:r>
              <a:rPr b="1" i="1" lang="en" sz="3000">
                <a:solidFill>
                  <a:srgbClr val="112158"/>
                </a:solidFill>
                <a:latin typeface="Epilogue"/>
                <a:ea typeface="Epilogue"/>
                <a:cs typeface="Epilogue"/>
                <a:sym typeface="Epilogue"/>
              </a:rPr>
              <a:t>clustering</a:t>
            </a:r>
            <a:r>
              <a:rPr b="1" lang="en" sz="3000">
                <a:solidFill>
                  <a:srgbClr val="112158"/>
                </a:solidFill>
                <a:latin typeface="Epilogue"/>
                <a:ea typeface="Epilogue"/>
                <a:cs typeface="Epilogue"/>
                <a:sym typeface="Epilogue"/>
              </a:rPr>
              <a:t>?</a:t>
            </a:r>
            <a:endParaRPr b="1" sz="3000">
              <a:solidFill>
                <a:srgbClr val="112158"/>
              </a:solidFill>
              <a:latin typeface="Epilogue"/>
              <a:ea typeface="Epilogue"/>
              <a:cs typeface="Epilogue"/>
              <a:sym typeface="Epilogue"/>
            </a:endParaRPr>
          </a:p>
        </p:txBody>
      </p:sp>
      <p:sp>
        <p:nvSpPr>
          <p:cNvPr id="383" name="Google Shape;383;p5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agrupamiento puede considerarse el problema de aprendizaje no supervisado </a:t>
            </a:r>
            <a:r>
              <a:rPr b="1" lang="en" sz="1600">
                <a:solidFill>
                  <a:schemeClr val="dk1"/>
                </a:solidFill>
                <a:latin typeface="Albert Sans"/>
                <a:ea typeface="Albert Sans"/>
                <a:cs typeface="Albert Sans"/>
                <a:sym typeface="Albert Sans"/>
              </a:rPr>
              <a:t>más importante</a:t>
            </a:r>
            <a:r>
              <a:rPr lang="en" sz="1600">
                <a:solidFill>
                  <a:schemeClr val="dk1"/>
                </a:solidFill>
                <a:latin typeface="Albert Sans"/>
                <a:ea typeface="Albert Sans"/>
                <a:cs typeface="Albert Sans"/>
                <a:sym typeface="Albert Sans"/>
              </a:rPr>
              <a:t>; así, como cualquier otro problema de este tipo, trata de encontrar </a:t>
            </a:r>
            <a:r>
              <a:rPr b="1" lang="en" sz="1600">
                <a:solidFill>
                  <a:schemeClr val="dk2"/>
                </a:solidFill>
                <a:latin typeface="Albert Sans"/>
                <a:ea typeface="Albert Sans"/>
                <a:cs typeface="Albert Sans"/>
                <a:sym typeface="Albert Sans"/>
              </a:rPr>
              <a:t>una estructura</a:t>
            </a:r>
            <a:r>
              <a:rPr lang="en" sz="1600">
                <a:solidFill>
                  <a:schemeClr val="dk1"/>
                </a:solidFill>
                <a:latin typeface="Albert Sans"/>
                <a:ea typeface="Albert Sans"/>
                <a:cs typeface="Albert Sans"/>
                <a:sym typeface="Albert Sans"/>
              </a:rPr>
              <a:t> en una colección de datos sin etiquetar.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cluster es, por tanto, una colección de objetos que son "similares" entre sí y son "disimilares" a los objetos </a:t>
            </a:r>
            <a:br>
              <a:rPr lang="en" sz="1600">
                <a:solidFill>
                  <a:schemeClr val="dk1"/>
                </a:solidFill>
                <a:latin typeface="Albert Sans"/>
                <a:ea typeface="Albert Sans"/>
                <a:cs typeface="Albert Sans"/>
                <a:sym typeface="Albert Sans"/>
              </a:rPr>
            </a:br>
            <a:r>
              <a:rPr lang="en" sz="1600">
                <a:solidFill>
                  <a:schemeClr val="dk1"/>
                </a:solidFill>
                <a:latin typeface="Albert Sans"/>
                <a:ea typeface="Albert Sans"/>
                <a:cs typeface="Albert Sans"/>
                <a:sym typeface="Albert Sans"/>
              </a:rPr>
              <a:t>pertenecientes a otros clusters.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i.e.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i="1" lang="en" sz="1500">
                <a:solidFill>
                  <a:schemeClr val="dk1"/>
                </a:solidFill>
                <a:latin typeface="Albert Sans"/>
                <a:ea typeface="Albert Sans"/>
                <a:cs typeface="Albert Sans"/>
                <a:sym typeface="Albert Sans"/>
              </a:rPr>
              <a:t>high intra-class similarity</a:t>
            </a:r>
            <a:r>
              <a:rPr lang="en" sz="1500">
                <a:solidFill>
                  <a:schemeClr val="dk1"/>
                </a:solidFill>
                <a:latin typeface="Albert Sans"/>
                <a:ea typeface="Albert Sans"/>
                <a:cs typeface="Albert Sans"/>
                <a:sym typeface="Albert Sans"/>
              </a:rPr>
              <a:t>,  </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i="1" lang="en" sz="1500">
                <a:solidFill>
                  <a:schemeClr val="dk1"/>
                </a:solidFill>
                <a:latin typeface="Albert Sans"/>
                <a:ea typeface="Albert Sans"/>
                <a:cs typeface="Albert Sans"/>
                <a:sym typeface="Albert Sans"/>
              </a:rPr>
              <a:t>low inter-class similarity</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p:txBody>
      </p:sp>
      <p:pic>
        <p:nvPicPr>
          <p:cNvPr id="384" name="Google Shape;384;p50"/>
          <p:cNvPicPr preferRelativeResize="0"/>
          <p:nvPr/>
        </p:nvPicPr>
        <p:blipFill>
          <a:blip r:embed="rId3">
            <a:alphaModFix/>
          </a:blip>
          <a:stretch>
            <a:fillRect/>
          </a:stretch>
        </p:blipFill>
        <p:spPr>
          <a:xfrm>
            <a:off x="4678202" y="3173425"/>
            <a:ext cx="3630499" cy="1576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0" name="Google Shape;390;p51"/>
          <p:cNvPicPr preferRelativeResize="0"/>
          <p:nvPr/>
        </p:nvPicPr>
        <p:blipFill>
          <a:blip r:embed="rId3">
            <a:alphaModFix/>
          </a:blip>
          <a:stretch>
            <a:fillRect/>
          </a:stretch>
        </p:blipFill>
        <p:spPr>
          <a:xfrm>
            <a:off x="1814675" y="1567263"/>
            <a:ext cx="5514674" cy="2008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¿Qué es similaridad?</a:t>
            </a:r>
            <a:endParaRPr b="1" sz="3000">
              <a:solidFill>
                <a:srgbClr val="112158"/>
              </a:solidFill>
              <a:latin typeface="Epilogue"/>
              <a:ea typeface="Epilogue"/>
              <a:cs typeface="Epilogue"/>
              <a:sym typeface="Epilogue"/>
            </a:endParaRPr>
          </a:p>
        </p:txBody>
      </p:sp>
      <p:pic>
        <p:nvPicPr>
          <p:cNvPr id="397" name="Google Shape;397;p52"/>
          <p:cNvPicPr preferRelativeResize="0"/>
          <p:nvPr/>
        </p:nvPicPr>
        <p:blipFill>
          <a:blip r:embed="rId3">
            <a:alphaModFix/>
          </a:blip>
          <a:stretch>
            <a:fillRect/>
          </a:stretch>
        </p:blipFill>
        <p:spPr>
          <a:xfrm>
            <a:off x="5324995" y="1896225"/>
            <a:ext cx="2834855" cy="1977925"/>
          </a:xfrm>
          <a:prstGeom prst="rect">
            <a:avLst/>
          </a:prstGeom>
          <a:noFill/>
          <a:ln>
            <a:noFill/>
          </a:ln>
        </p:spPr>
      </p:pic>
      <p:sp>
        <p:nvSpPr>
          <p:cNvPr id="398" name="Google Shape;398;p52"/>
          <p:cNvSpPr txBox="1"/>
          <p:nvPr>
            <p:ph idx="2" type="subTitle"/>
          </p:nvPr>
        </p:nvSpPr>
        <p:spPr>
          <a:xfrm>
            <a:off x="611925" y="1896225"/>
            <a:ext cx="3961200" cy="189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El verdadero significado de la </a:t>
            </a:r>
            <a:r>
              <a:rPr b="1" lang="en" sz="1600"/>
              <a:t>similitud</a:t>
            </a:r>
            <a:r>
              <a:rPr lang="en" sz="1600"/>
              <a:t> es una cuestión filosófica. </a:t>
            </a:r>
            <a:endParaRPr sz="1600"/>
          </a:p>
          <a:p>
            <a:pPr indent="-330200" lvl="0" marL="457200" rtl="0" algn="l">
              <a:spcBef>
                <a:spcPts val="0"/>
              </a:spcBef>
              <a:spcAft>
                <a:spcPts val="0"/>
              </a:spcAft>
              <a:buSzPts val="1600"/>
              <a:buChar char="●"/>
            </a:pPr>
            <a:r>
              <a:rPr lang="en" sz="1600"/>
              <a:t>En un enfoque más pragmático: pensar en términos de </a:t>
            </a:r>
            <a:r>
              <a:rPr b="1" lang="en" sz="1600"/>
              <a:t>distancia </a:t>
            </a:r>
            <a:r>
              <a:rPr lang="en" sz="1600"/>
              <a:t>(en lugar de similitud) entre vectores o correlaciones entre variables aleatorias.</a:t>
            </a:r>
            <a:endParaRPr/>
          </a:p>
        </p:txBody>
      </p:sp>
      <p:sp>
        <p:nvSpPr>
          <p:cNvPr id="399" name="Google Shape;399;p52"/>
          <p:cNvSpPr txBox="1"/>
          <p:nvPr/>
        </p:nvSpPr>
        <p:spPr>
          <a:xfrm>
            <a:off x="5325075" y="3874150"/>
            <a:ext cx="2834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DB4437"/>
                </a:solidFill>
                <a:latin typeface="Albert Sans"/>
                <a:ea typeface="Albert Sans"/>
                <a:cs typeface="Albert Sans"/>
                <a:sym typeface="Albert Sans"/>
              </a:rPr>
              <a:t>Difícil de definir, pero lo sabemos al verlo</a:t>
            </a:r>
            <a:endParaRPr sz="1100">
              <a:solidFill>
                <a:srgbClr val="DB4437"/>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5" name="Google Shape;405;p53"/>
          <p:cNvPicPr preferRelativeResize="0"/>
          <p:nvPr/>
        </p:nvPicPr>
        <p:blipFill rotWithShape="1">
          <a:blip r:embed="rId3">
            <a:alphaModFix/>
          </a:blip>
          <a:srcRect b="-8" l="0" r="0" t="16508"/>
          <a:stretch/>
        </p:blipFill>
        <p:spPr>
          <a:xfrm>
            <a:off x="1440150" y="1200874"/>
            <a:ext cx="1367924" cy="1370878"/>
          </a:xfrm>
          <a:prstGeom prst="rect">
            <a:avLst/>
          </a:prstGeom>
          <a:noFill/>
          <a:ln>
            <a:noFill/>
          </a:ln>
        </p:spPr>
      </p:pic>
      <p:pic>
        <p:nvPicPr>
          <p:cNvPr id="406" name="Google Shape;406;p53"/>
          <p:cNvPicPr preferRelativeResize="0"/>
          <p:nvPr/>
        </p:nvPicPr>
        <p:blipFill rotWithShape="1">
          <a:blip r:embed="rId4">
            <a:alphaModFix/>
          </a:blip>
          <a:srcRect b="0" l="0" r="0" t="16261"/>
          <a:stretch/>
        </p:blipFill>
        <p:spPr>
          <a:xfrm>
            <a:off x="2808075" y="1200859"/>
            <a:ext cx="1367924" cy="1370880"/>
          </a:xfrm>
          <a:prstGeom prst="rect">
            <a:avLst/>
          </a:prstGeom>
          <a:noFill/>
          <a:ln>
            <a:noFill/>
          </a:ln>
        </p:spPr>
      </p:pic>
      <p:pic>
        <p:nvPicPr>
          <p:cNvPr id="407" name="Google Shape;407;p53"/>
          <p:cNvPicPr preferRelativeResize="0"/>
          <p:nvPr/>
        </p:nvPicPr>
        <p:blipFill rotWithShape="1">
          <a:blip r:embed="rId5">
            <a:alphaModFix/>
          </a:blip>
          <a:srcRect b="2716" l="4010" r="4831" t="9664"/>
          <a:stretch/>
        </p:blipFill>
        <p:spPr>
          <a:xfrm>
            <a:off x="2808075" y="2569591"/>
            <a:ext cx="1367924" cy="1370880"/>
          </a:xfrm>
          <a:prstGeom prst="rect">
            <a:avLst/>
          </a:prstGeom>
          <a:noFill/>
          <a:ln>
            <a:noFill/>
          </a:ln>
        </p:spPr>
      </p:pic>
      <p:sp>
        <p:nvSpPr>
          <p:cNvPr id="408" name="Google Shape;408;p53"/>
          <p:cNvSpPr txBox="1"/>
          <p:nvPr/>
        </p:nvSpPr>
        <p:spPr>
          <a:xfrm>
            <a:off x="5424650" y="1940700"/>
            <a:ext cx="191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2 grupos?</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4 grupos?</a:t>
            </a:r>
            <a:endParaRPr>
              <a:latin typeface="Albert Sans"/>
              <a:ea typeface="Albert Sans"/>
              <a:cs typeface="Albert Sans"/>
              <a:sym typeface="Albert Sans"/>
            </a:endParaRPr>
          </a:p>
          <a:p>
            <a:pPr indent="0" lvl="0" marL="0" rtl="0" algn="l">
              <a:spcBef>
                <a:spcPts val="0"/>
              </a:spcBef>
              <a:spcAft>
                <a:spcPts val="0"/>
              </a:spcAft>
              <a:buNone/>
            </a:pPr>
            <a:r>
              <a:t/>
            </a:r>
            <a:endParaRPr>
              <a:latin typeface="Albert Sans"/>
              <a:ea typeface="Albert Sans"/>
              <a:cs typeface="Albert Sans"/>
              <a:sym typeface="Albert Sans"/>
            </a:endParaRPr>
          </a:p>
          <a:p>
            <a:pPr indent="0" lvl="0" marL="0" rtl="0" algn="l">
              <a:spcBef>
                <a:spcPts val="0"/>
              </a:spcBef>
              <a:spcAft>
                <a:spcPts val="0"/>
              </a:spcAft>
              <a:buNone/>
            </a:pPr>
            <a:r>
              <a:rPr lang="en">
                <a:latin typeface="Albert Sans"/>
                <a:ea typeface="Albert Sans"/>
                <a:cs typeface="Albert Sans"/>
                <a:sym typeface="Albert Sans"/>
              </a:rPr>
              <a:t>8 grupos?</a:t>
            </a:r>
            <a:endParaRPr>
              <a:latin typeface="Albert Sans"/>
              <a:ea typeface="Albert Sans"/>
              <a:cs typeface="Albert Sans"/>
              <a:sym typeface="Albert Sans"/>
            </a:endParaRPr>
          </a:p>
        </p:txBody>
      </p:sp>
      <p:pic>
        <p:nvPicPr>
          <p:cNvPr id="409" name="Google Shape;409;p53"/>
          <p:cNvPicPr preferRelativeResize="0"/>
          <p:nvPr/>
        </p:nvPicPr>
        <p:blipFill rotWithShape="1">
          <a:blip r:embed="rId6">
            <a:alphaModFix/>
          </a:blip>
          <a:srcRect b="0" l="0" r="0" t="16471"/>
          <a:stretch/>
        </p:blipFill>
        <p:spPr>
          <a:xfrm>
            <a:off x="1440150" y="2571749"/>
            <a:ext cx="1367925" cy="13665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5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Métricas de distancia</a:t>
            </a:r>
            <a:endParaRPr b="1" sz="3000">
              <a:solidFill>
                <a:srgbClr val="112158"/>
              </a:solidFill>
              <a:latin typeface="Epilogue"/>
              <a:ea typeface="Epilogue"/>
              <a:cs typeface="Epilogue"/>
              <a:sym typeface="Epilogue"/>
            </a:endParaRPr>
          </a:p>
        </p:txBody>
      </p:sp>
      <p:pic>
        <p:nvPicPr>
          <p:cNvPr id="416" name="Google Shape;416;p54"/>
          <p:cNvPicPr preferRelativeResize="0"/>
          <p:nvPr/>
        </p:nvPicPr>
        <p:blipFill>
          <a:blip r:embed="rId3">
            <a:alphaModFix/>
          </a:blip>
          <a:stretch>
            <a:fillRect/>
          </a:stretch>
        </p:blipFill>
        <p:spPr>
          <a:xfrm>
            <a:off x="2111500" y="1430725"/>
            <a:ext cx="4921002" cy="3319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Coeficientes de correlación</a:t>
            </a:r>
            <a:endParaRPr b="1" sz="3000">
              <a:solidFill>
                <a:srgbClr val="112158"/>
              </a:solidFill>
              <a:latin typeface="Epilogue"/>
              <a:ea typeface="Epilogue"/>
              <a:cs typeface="Epilogue"/>
              <a:sym typeface="Epilogue"/>
            </a:endParaRPr>
          </a:p>
        </p:txBody>
      </p:sp>
      <p:pic>
        <p:nvPicPr>
          <p:cNvPr id="423" name="Google Shape;423;p55"/>
          <p:cNvPicPr preferRelativeResize="0"/>
          <p:nvPr/>
        </p:nvPicPr>
        <p:blipFill>
          <a:blip r:embed="rId3">
            <a:alphaModFix/>
          </a:blip>
          <a:stretch>
            <a:fillRect/>
          </a:stretch>
        </p:blipFill>
        <p:spPr>
          <a:xfrm>
            <a:off x="2017549" y="1487025"/>
            <a:ext cx="5108901" cy="3262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Algoritmos de agrupamiento</a:t>
            </a:r>
            <a:endParaRPr b="1" sz="3000">
              <a:solidFill>
                <a:srgbClr val="112158"/>
              </a:solidFill>
              <a:latin typeface="Epilogue"/>
              <a:ea typeface="Epilogue"/>
              <a:cs typeface="Epilogue"/>
              <a:sym typeface="Epilogue"/>
            </a:endParaRPr>
          </a:p>
        </p:txBody>
      </p:sp>
      <p:sp>
        <p:nvSpPr>
          <p:cNvPr id="430" name="Google Shape;430;p5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Partition algorithms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K means clustering</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Mixture-Model based clustering</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Hierarchical algorithms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Single-linkage</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Average-linkage</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Complete-linkage</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Centroid-based</a:t>
            </a:r>
            <a:endParaRPr sz="1500">
              <a:solidFill>
                <a:schemeClr val="dk1"/>
              </a:solidFill>
              <a:latin typeface="Albert Sans"/>
              <a:ea typeface="Albert Sans"/>
              <a:cs typeface="Albert Sans"/>
              <a:sym typeface="Albert Sans"/>
            </a:endParaRPr>
          </a:p>
        </p:txBody>
      </p:sp>
      <p:pic>
        <p:nvPicPr>
          <p:cNvPr id="431" name="Google Shape;431;p56"/>
          <p:cNvPicPr preferRelativeResize="0"/>
          <p:nvPr/>
        </p:nvPicPr>
        <p:blipFill>
          <a:blip r:embed="rId3">
            <a:alphaModFix/>
          </a:blip>
          <a:stretch>
            <a:fillRect/>
          </a:stretch>
        </p:blipFill>
        <p:spPr>
          <a:xfrm>
            <a:off x="5457125" y="1552850"/>
            <a:ext cx="1913025" cy="1139950"/>
          </a:xfrm>
          <a:prstGeom prst="rect">
            <a:avLst/>
          </a:prstGeom>
          <a:noFill/>
          <a:ln>
            <a:noFill/>
          </a:ln>
        </p:spPr>
      </p:pic>
      <p:pic>
        <p:nvPicPr>
          <p:cNvPr id="432" name="Google Shape;432;p56"/>
          <p:cNvPicPr preferRelativeResize="0"/>
          <p:nvPr/>
        </p:nvPicPr>
        <p:blipFill>
          <a:blip r:embed="rId4">
            <a:alphaModFix/>
          </a:blip>
          <a:stretch>
            <a:fillRect/>
          </a:stretch>
        </p:blipFill>
        <p:spPr>
          <a:xfrm>
            <a:off x="6239525" y="2861175"/>
            <a:ext cx="1872225" cy="1328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8" name="Google Shape;438;p5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Algoritmos de partición</a:t>
            </a:r>
            <a:endParaRPr b="1" sz="3000">
              <a:solidFill>
                <a:srgbClr val="112158"/>
              </a:solidFill>
              <a:latin typeface="Epilogue"/>
              <a:ea typeface="Epilogue"/>
              <a:cs typeface="Epilogue"/>
              <a:sym typeface="Epilogue"/>
            </a:endParaRPr>
          </a:p>
        </p:txBody>
      </p:sp>
      <p:sp>
        <p:nvSpPr>
          <p:cNvPr id="439" name="Google Shape;439;p5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Método de partición: Construir una partición de </a:t>
            </a:r>
            <a:r>
              <a:rPr i="1"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 objetos en un conjunto de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 clusters.</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Dado: un conjunto de objetos y el número </a:t>
            </a:r>
            <a:r>
              <a:rPr i="1" lang="en" sz="1600">
                <a:solidFill>
                  <a:schemeClr val="dk1"/>
                </a:solidFill>
                <a:latin typeface="Albert Sans"/>
                <a:ea typeface="Albert Sans"/>
                <a:cs typeface="Albert Sans"/>
                <a:sym typeface="Albert Sans"/>
              </a:rPr>
              <a:t>K</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Buscar: una partición de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 clusters que optimice el criterio de partición elegido</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Óptimo global: enumerar exhaustivamente todas las particiones.</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Método heurístico eficaz: Algoritmo </a:t>
            </a:r>
            <a:r>
              <a:rPr b="1" lang="en" sz="1600">
                <a:solidFill>
                  <a:schemeClr val="dk1"/>
                </a:solidFill>
                <a:latin typeface="Albert Sans"/>
                <a:ea typeface="Albert Sans"/>
                <a:cs typeface="Albert Sans"/>
                <a:sym typeface="Albert Sans"/>
              </a:rPr>
              <a:t>K-means</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5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K-means</a:t>
            </a:r>
            <a:endParaRPr b="1" sz="3000">
              <a:solidFill>
                <a:srgbClr val="112158"/>
              </a:solidFill>
              <a:latin typeface="Epilogue"/>
              <a:ea typeface="Epilogue"/>
              <a:cs typeface="Epilogue"/>
              <a:sym typeface="Epilogue"/>
            </a:endParaRPr>
          </a:p>
        </p:txBody>
      </p:sp>
      <p:sp>
        <p:nvSpPr>
          <p:cNvPr id="446" name="Google Shape;446;p5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Albert Sans"/>
                <a:ea typeface="Albert Sans"/>
                <a:cs typeface="Albert Sans"/>
                <a:sym typeface="Albert Sans"/>
              </a:rPr>
              <a:t>Algorithm</a:t>
            </a:r>
            <a:endParaRPr b="1"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b="1" lang="en" sz="1600">
                <a:solidFill>
                  <a:schemeClr val="dk2"/>
                </a:solidFill>
                <a:latin typeface="Albert Sans"/>
                <a:ea typeface="Albert Sans"/>
                <a:cs typeface="Albert Sans"/>
                <a:sym typeface="Albert Sans"/>
              </a:rPr>
              <a:t>Entrada</a:t>
            </a:r>
            <a:r>
              <a:rPr lang="en" sz="1600">
                <a:solidFill>
                  <a:schemeClr val="dk1"/>
                </a:solidFill>
                <a:latin typeface="Albert Sans"/>
                <a:ea typeface="Albert Sans"/>
                <a:cs typeface="Albert Sans"/>
                <a:sym typeface="Albert Sans"/>
              </a:rPr>
              <a:t> - Número deseado de </a:t>
            </a:r>
            <a:r>
              <a:rPr i="1" lang="en" sz="1600">
                <a:solidFill>
                  <a:schemeClr val="dk1"/>
                </a:solidFill>
                <a:latin typeface="Albert Sans"/>
                <a:ea typeface="Albert Sans"/>
                <a:cs typeface="Albert Sans"/>
                <a:sym typeface="Albert Sans"/>
              </a:rPr>
              <a:t>clústers</a:t>
            </a:r>
            <a:r>
              <a:rPr lang="en" sz="1600">
                <a:solidFill>
                  <a:schemeClr val="dk1"/>
                </a:solidFill>
                <a:latin typeface="Albert Sans"/>
                <a:ea typeface="Albert Sans"/>
                <a:cs typeface="Albert Sans"/>
                <a:sym typeface="Albert Sans"/>
              </a:rPr>
              <a:t>, k</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b="1" lang="en" sz="1600">
                <a:solidFill>
                  <a:schemeClr val="dk2"/>
                </a:solidFill>
                <a:latin typeface="Albert Sans"/>
                <a:ea typeface="Albert Sans"/>
                <a:cs typeface="Albert Sans"/>
                <a:sym typeface="Albert Sans"/>
              </a:rPr>
              <a:t>Inicializar </a:t>
            </a:r>
            <a:r>
              <a:rPr lang="en" sz="1600">
                <a:solidFill>
                  <a:schemeClr val="dk1"/>
                </a:solidFill>
                <a:latin typeface="Albert Sans"/>
                <a:ea typeface="Albert Sans"/>
                <a:cs typeface="Albert Sans"/>
                <a:sym typeface="Albert Sans"/>
              </a:rPr>
              <a:t>- los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 centros de los </a:t>
            </a:r>
            <a:r>
              <a:rPr i="1" lang="en" sz="1600">
                <a:solidFill>
                  <a:schemeClr val="dk1"/>
                </a:solidFill>
                <a:latin typeface="Albert Sans"/>
                <a:ea typeface="Albert Sans"/>
                <a:cs typeface="Albert Sans"/>
                <a:sym typeface="Albert Sans"/>
              </a:rPr>
              <a:t>clusters</a:t>
            </a:r>
            <a:r>
              <a:rPr lang="en" sz="1600">
                <a:solidFill>
                  <a:schemeClr val="dk1"/>
                </a:solidFill>
                <a:latin typeface="Albert Sans"/>
                <a:ea typeface="Albert Sans"/>
                <a:cs typeface="Albert Sans"/>
                <a:sym typeface="Albert Sans"/>
              </a:rPr>
              <a:t> (aleatoriamente si es necesario)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b="1" lang="en" sz="1600">
                <a:solidFill>
                  <a:schemeClr val="dk2"/>
                </a:solidFill>
                <a:latin typeface="Albert Sans"/>
                <a:ea typeface="Albert Sans"/>
                <a:cs typeface="Albert Sans"/>
                <a:sym typeface="Albert Sans"/>
              </a:rPr>
              <a:t>Iterar</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500">
                <a:solidFill>
                  <a:schemeClr val="dk1"/>
                </a:solidFill>
                <a:latin typeface="Albert Sans"/>
                <a:ea typeface="Albert Sans"/>
                <a:cs typeface="Albert Sans"/>
                <a:sym typeface="Albert Sans"/>
              </a:rPr>
              <a:t>1. Asignar puntos a los centros de clúster más cercanos.</a:t>
            </a:r>
            <a:endParaRPr sz="15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500">
                <a:solidFill>
                  <a:schemeClr val="dk1"/>
                </a:solidFill>
                <a:latin typeface="Albert Sans"/>
                <a:ea typeface="Albert Sans"/>
                <a:cs typeface="Albert Sans"/>
                <a:sym typeface="Albert Sans"/>
              </a:rPr>
              <a:t>2. Volver a estimar los </a:t>
            </a:r>
            <a:r>
              <a:rPr i="1" lang="en" sz="1500">
                <a:solidFill>
                  <a:schemeClr val="dk1"/>
                </a:solidFill>
                <a:latin typeface="Albert Sans"/>
                <a:ea typeface="Albert Sans"/>
                <a:cs typeface="Albert Sans"/>
                <a:sym typeface="Albert Sans"/>
              </a:rPr>
              <a:t>k</a:t>
            </a:r>
            <a:r>
              <a:rPr lang="en" sz="1500">
                <a:solidFill>
                  <a:schemeClr val="dk1"/>
                </a:solidFill>
                <a:latin typeface="Albert Sans"/>
                <a:ea typeface="Albert Sans"/>
                <a:cs typeface="Albert Sans"/>
                <a:sym typeface="Albert Sans"/>
              </a:rPr>
              <a:t> centros de los </a:t>
            </a:r>
            <a:r>
              <a:rPr i="1" lang="en" sz="1500">
                <a:solidFill>
                  <a:schemeClr val="dk1"/>
                </a:solidFill>
                <a:latin typeface="Albert Sans"/>
                <a:ea typeface="Albert Sans"/>
                <a:cs typeface="Albert Sans"/>
                <a:sym typeface="Albert Sans"/>
              </a:rPr>
              <a:t>clusters</a:t>
            </a:r>
            <a:r>
              <a:rPr lang="en" sz="1500">
                <a:solidFill>
                  <a:schemeClr val="dk1"/>
                </a:solidFill>
                <a:latin typeface="Albert Sans"/>
                <a:ea typeface="Albert Sans"/>
                <a:cs typeface="Albert Sans"/>
                <a:sym typeface="Albert Sans"/>
              </a:rPr>
              <a:t> (a.k.a. centroide), suponiendo que los miembros encontrados anteriormente son correctos.</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b="1" lang="en" sz="1600">
                <a:solidFill>
                  <a:schemeClr val="dk2"/>
                </a:solidFill>
                <a:latin typeface="Albert Sans"/>
                <a:ea typeface="Albert Sans"/>
                <a:cs typeface="Albert Sans"/>
                <a:sym typeface="Albert Sans"/>
              </a:rPr>
              <a:t>Finalización</a:t>
            </a:r>
            <a:r>
              <a:rPr lang="en" sz="1600">
                <a:solidFill>
                  <a:schemeClr val="dk1"/>
                </a:solidFill>
                <a:latin typeface="Albert Sans"/>
                <a:ea typeface="Albert Sans"/>
                <a:cs typeface="Albert Sans"/>
                <a:sym typeface="Albert Sans"/>
              </a:rPr>
              <a:t> - Si ninguno de los objetos ha cambiado de pertenencia en la última iteración, salir. En caso contrario, ir al paso 1.</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5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Ejemplo de K-means</a:t>
            </a:r>
            <a:endParaRPr b="1" sz="3000">
              <a:solidFill>
                <a:srgbClr val="112158"/>
              </a:solidFill>
              <a:latin typeface="Epilogue"/>
              <a:ea typeface="Epilogue"/>
              <a:cs typeface="Epilogue"/>
              <a:sym typeface="Epilogue"/>
            </a:endParaRPr>
          </a:p>
        </p:txBody>
      </p:sp>
      <p:grpSp>
        <p:nvGrpSpPr>
          <p:cNvPr id="453" name="Google Shape;453;p59"/>
          <p:cNvGrpSpPr/>
          <p:nvPr/>
        </p:nvGrpSpPr>
        <p:grpSpPr>
          <a:xfrm>
            <a:off x="1056449" y="1423699"/>
            <a:ext cx="7031103" cy="3326141"/>
            <a:chOff x="663349" y="1423767"/>
            <a:chExt cx="7863010" cy="3719683"/>
          </a:xfrm>
        </p:grpSpPr>
        <p:pic>
          <p:nvPicPr>
            <p:cNvPr id="454" name="Google Shape;454;p59"/>
            <p:cNvPicPr preferRelativeResize="0"/>
            <p:nvPr/>
          </p:nvPicPr>
          <p:blipFill>
            <a:blip r:embed="rId3">
              <a:alphaModFix/>
            </a:blip>
            <a:stretch>
              <a:fillRect/>
            </a:stretch>
          </p:blipFill>
          <p:spPr>
            <a:xfrm>
              <a:off x="663349" y="1423772"/>
              <a:ext cx="2402541" cy="1828801"/>
            </a:xfrm>
            <a:prstGeom prst="rect">
              <a:avLst/>
            </a:prstGeom>
            <a:noFill/>
            <a:ln>
              <a:noFill/>
            </a:ln>
          </p:spPr>
        </p:pic>
        <p:pic>
          <p:nvPicPr>
            <p:cNvPr id="455" name="Google Shape;455;p59"/>
            <p:cNvPicPr preferRelativeResize="0"/>
            <p:nvPr/>
          </p:nvPicPr>
          <p:blipFill>
            <a:blip r:embed="rId4">
              <a:alphaModFix/>
            </a:blip>
            <a:stretch>
              <a:fillRect/>
            </a:stretch>
          </p:blipFill>
          <p:spPr>
            <a:xfrm>
              <a:off x="3364817" y="1423773"/>
              <a:ext cx="2414378" cy="1828801"/>
            </a:xfrm>
            <a:prstGeom prst="rect">
              <a:avLst/>
            </a:prstGeom>
            <a:noFill/>
            <a:ln>
              <a:noFill/>
            </a:ln>
          </p:spPr>
        </p:pic>
        <p:pic>
          <p:nvPicPr>
            <p:cNvPr id="456" name="Google Shape;456;p59"/>
            <p:cNvPicPr preferRelativeResize="0"/>
            <p:nvPr/>
          </p:nvPicPr>
          <p:blipFill>
            <a:blip r:embed="rId5">
              <a:alphaModFix/>
            </a:blip>
            <a:stretch>
              <a:fillRect/>
            </a:stretch>
          </p:blipFill>
          <p:spPr>
            <a:xfrm>
              <a:off x="6078125" y="1423767"/>
              <a:ext cx="2448234" cy="1828799"/>
            </a:xfrm>
            <a:prstGeom prst="rect">
              <a:avLst/>
            </a:prstGeom>
            <a:noFill/>
            <a:ln>
              <a:noFill/>
            </a:ln>
          </p:spPr>
        </p:pic>
        <p:pic>
          <p:nvPicPr>
            <p:cNvPr id="457" name="Google Shape;457;p59"/>
            <p:cNvPicPr preferRelativeResize="0"/>
            <p:nvPr/>
          </p:nvPicPr>
          <p:blipFill>
            <a:blip r:embed="rId6">
              <a:alphaModFix/>
            </a:blip>
            <a:stretch>
              <a:fillRect/>
            </a:stretch>
          </p:blipFill>
          <p:spPr>
            <a:xfrm>
              <a:off x="1951150" y="3314644"/>
              <a:ext cx="2435141" cy="1828800"/>
            </a:xfrm>
            <a:prstGeom prst="rect">
              <a:avLst/>
            </a:prstGeom>
            <a:noFill/>
            <a:ln>
              <a:noFill/>
            </a:ln>
          </p:spPr>
        </p:pic>
        <p:pic>
          <p:nvPicPr>
            <p:cNvPr id="458" name="Google Shape;458;p59"/>
            <p:cNvPicPr preferRelativeResize="0"/>
            <p:nvPr/>
          </p:nvPicPr>
          <p:blipFill>
            <a:blip r:embed="rId7">
              <a:alphaModFix/>
            </a:blip>
            <a:stretch>
              <a:fillRect/>
            </a:stretch>
          </p:blipFill>
          <p:spPr>
            <a:xfrm>
              <a:off x="4826124" y="3314650"/>
              <a:ext cx="2513044" cy="18288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3"/>
          <p:cNvPicPr preferRelativeResize="0"/>
          <p:nvPr/>
        </p:nvPicPr>
        <p:blipFill>
          <a:blip r:embed="rId3">
            <a:alphaModFix/>
          </a:blip>
          <a:stretch>
            <a:fillRect/>
          </a:stretch>
        </p:blipFill>
        <p:spPr>
          <a:xfrm>
            <a:off x="1371803" y="896665"/>
            <a:ext cx="6400399" cy="33501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K-means recap</a:t>
            </a:r>
            <a:endParaRPr b="1" sz="3000">
              <a:solidFill>
                <a:srgbClr val="112158"/>
              </a:solidFill>
              <a:latin typeface="Epilogue"/>
              <a:ea typeface="Epilogue"/>
              <a:cs typeface="Epilogue"/>
              <a:sym typeface="Epilogue"/>
            </a:endParaRPr>
          </a:p>
        </p:txBody>
      </p:sp>
      <p:sp>
        <p:nvSpPr>
          <p:cNvPr id="465" name="Google Shape;465;p6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Iniciar aleatoriamente </a:t>
            </a:r>
            <a:r>
              <a:rPr i="1" lang="en" sz="1600">
                <a:solidFill>
                  <a:schemeClr val="dk1"/>
                </a:solidFill>
                <a:latin typeface="Albert Sans"/>
                <a:ea typeface="Albert Sans"/>
                <a:cs typeface="Albert Sans"/>
                <a:sym typeface="Albert Sans"/>
              </a:rPr>
              <a:t>k</a:t>
            </a:r>
            <a:r>
              <a:rPr lang="en" sz="1600">
                <a:solidFill>
                  <a:schemeClr val="dk1"/>
                </a:solidFill>
                <a:latin typeface="Albert Sans"/>
                <a:ea typeface="Albert Sans"/>
                <a:cs typeface="Albert Sans"/>
                <a:sym typeface="Albert Sans"/>
              </a:rPr>
              <a:t> centroides.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Iterar </a:t>
            </a:r>
            <a:r>
              <a:rPr i="1" lang="en" sz="1500">
                <a:solidFill>
                  <a:schemeClr val="dk1"/>
                </a:solidFill>
                <a:latin typeface="Albert Sans"/>
                <a:ea typeface="Albert Sans"/>
                <a:cs typeface="Albert Sans"/>
                <a:sym typeface="Albert Sans"/>
              </a:rPr>
              <a:t>t = 0, 1, 2, …</a:t>
            </a:r>
            <a:endParaRPr i="1"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Clasificación: Asignar cada punto j ∈ {1, …, m} al centroide más cercano.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Re-centrar: 𝜇</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se convierte en el centroide de sus puntos: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Equivalente a</a:t>
            </a:r>
            <a:r>
              <a:rPr lang="en" sz="1500">
                <a:solidFill>
                  <a:schemeClr val="dk1"/>
                </a:solidFill>
                <a:latin typeface="Albert Sans"/>
                <a:ea typeface="Albert Sans"/>
                <a:cs typeface="Albert Sans"/>
                <a:sym typeface="Albert Sans"/>
              </a:rPr>
              <a:t> 𝜇</a:t>
            </a:r>
            <a:r>
              <a:rPr baseline="-25000" lang="en" sz="1500">
                <a:solidFill>
                  <a:schemeClr val="dk1"/>
                </a:solidFill>
                <a:latin typeface="Albert Sans"/>
                <a:ea typeface="Albert Sans"/>
                <a:cs typeface="Albert Sans"/>
                <a:sym typeface="Albert Sans"/>
              </a:rPr>
              <a:t>i </a:t>
            </a:r>
            <a:r>
              <a:rPr lang="en" sz="1500">
                <a:solidFill>
                  <a:schemeClr val="dk1"/>
                </a:solidFill>
                <a:latin typeface="Albert Sans"/>
                <a:ea typeface="Albert Sans"/>
                <a:cs typeface="Albert Sans"/>
                <a:sym typeface="Albert Sans"/>
              </a:rPr>
              <a:t>← promedio de sus puntos.</a:t>
            </a:r>
            <a:endParaRPr sz="1500">
              <a:solidFill>
                <a:schemeClr val="dk1"/>
              </a:solidFill>
              <a:latin typeface="Albert Sans"/>
              <a:ea typeface="Albert Sans"/>
              <a:cs typeface="Albert Sans"/>
              <a:sym typeface="Albert Sans"/>
            </a:endParaRPr>
          </a:p>
        </p:txBody>
      </p:sp>
      <p:pic>
        <p:nvPicPr>
          <p:cNvPr id="466" name="Google Shape;466;p60"/>
          <p:cNvPicPr preferRelativeResize="0"/>
          <p:nvPr/>
        </p:nvPicPr>
        <p:blipFill>
          <a:blip r:embed="rId3">
            <a:alphaModFix/>
          </a:blip>
          <a:stretch>
            <a:fillRect/>
          </a:stretch>
        </p:blipFill>
        <p:spPr>
          <a:xfrm>
            <a:off x="3778975" y="1982150"/>
            <a:ext cx="1586050" cy="349050"/>
          </a:xfrm>
          <a:prstGeom prst="rect">
            <a:avLst/>
          </a:prstGeom>
          <a:noFill/>
          <a:ln>
            <a:noFill/>
          </a:ln>
        </p:spPr>
      </p:pic>
      <p:pic>
        <p:nvPicPr>
          <p:cNvPr id="467" name="Google Shape;467;p60"/>
          <p:cNvPicPr preferRelativeResize="0"/>
          <p:nvPr/>
        </p:nvPicPr>
        <p:blipFill>
          <a:blip r:embed="rId4">
            <a:alphaModFix/>
          </a:blip>
          <a:stretch>
            <a:fillRect/>
          </a:stretch>
        </p:blipFill>
        <p:spPr>
          <a:xfrm>
            <a:off x="3311341" y="2950475"/>
            <a:ext cx="2521323" cy="393600"/>
          </a:xfrm>
          <a:prstGeom prst="rect">
            <a:avLst/>
          </a:prstGeom>
          <a:noFill/>
          <a:ln>
            <a:noFill/>
          </a:ln>
        </p:spPr>
      </p:pic>
      <p:pic>
        <p:nvPicPr>
          <p:cNvPr id="468" name="Google Shape;468;p60"/>
          <p:cNvPicPr preferRelativeResize="0"/>
          <p:nvPr/>
        </p:nvPicPr>
        <p:blipFill>
          <a:blip r:embed="rId5">
            <a:alphaModFix/>
          </a:blip>
          <a:stretch>
            <a:fillRect/>
          </a:stretch>
        </p:blipFill>
        <p:spPr>
          <a:xfrm>
            <a:off x="2733026" y="3746249"/>
            <a:ext cx="3673451" cy="477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6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¿Cómo se optimiza K-means?</a:t>
            </a:r>
            <a:endParaRPr b="1" sz="3000">
              <a:solidFill>
                <a:srgbClr val="112158"/>
              </a:solidFill>
              <a:latin typeface="Epilogue"/>
              <a:ea typeface="Epilogue"/>
              <a:cs typeface="Epilogue"/>
              <a:sym typeface="Epilogue"/>
            </a:endParaRPr>
          </a:p>
        </p:txBody>
      </p:sp>
      <p:sp>
        <p:nvSpPr>
          <p:cNvPr id="475" name="Google Shape;475;p6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Funciones potenciales </a:t>
            </a:r>
            <a:r>
              <a:rPr i="1" lang="en" sz="1600">
                <a:solidFill>
                  <a:schemeClr val="dk1"/>
                </a:solidFill>
                <a:latin typeface="Albert Sans"/>
                <a:ea typeface="Albert Sans"/>
                <a:cs typeface="Albert Sans"/>
                <a:sym typeface="Albert Sans"/>
              </a:rPr>
              <a:t>F(</a:t>
            </a:r>
            <a:r>
              <a:rPr lang="en" sz="1700">
                <a:solidFill>
                  <a:schemeClr val="dk1"/>
                </a:solidFill>
                <a:latin typeface="Albert Sans"/>
                <a:ea typeface="Albert Sans"/>
                <a:cs typeface="Albert Sans"/>
                <a:sym typeface="Albert Sans"/>
              </a:rPr>
              <a:t>𝜇</a:t>
            </a:r>
            <a:r>
              <a:rPr i="1" lang="en" sz="1700">
                <a:solidFill>
                  <a:schemeClr val="dk1"/>
                </a:solidFill>
                <a:latin typeface="Albert Sans"/>
                <a:ea typeface="Albert Sans"/>
                <a:cs typeface="Albert Sans"/>
                <a:sym typeface="Albert Sans"/>
              </a:rPr>
              <a:t>, C</a:t>
            </a:r>
            <a:r>
              <a:rPr i="1" lang="en" sz="1600">
                <a:solidFill>
                  <a:schemeClr val="dk1"/>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 de centros </a:t>
            </a:r>
            <a:r>
              <a:rPr lang="en" sz="1700">
                <a:solidFill>
                  <a:schemeClr val="dk1"/>
                </a:solidFill>
                <a:latin typeface="Albert Sans"/>
                <a:ea typeface="Albert Sans"/>
                <a:cs typeface="Albert Sans"/>
                <a:sym typeface="Albert Sans"/>
              </a:rPr>
              <a:t>𝜇</a:t>
            </a:r>
            <a:r>
              <a:rPr lang="en" sz="1600">
                <a:solidFill>
                  <a:schemeClr val="dk1"/>
                </a:solidFill>
                <a:latin typeface="Albert Sans"/>
                <a:ea typeface="Albert Sans"/>
                <a:cs typeface="Albert Sans"/>
                <a:sym typeface="Albert Sans"/>
              </a:rPr>
              <a:t> y </a:t>
            </a:r>
            <a:r>
              <a:rPr i="1" lang="en" sz="1600">
                <a:solidFill>
                  <a:schemeClr val="dk1"/>
                </a:solidFill>
                <a:latin typeface="Albert Sans"/>
                <a:ea typeface="Albert Sans"/>
                <a:cs typeface="Albert Sans"/>
                <a:sym typeface="Albert Sans"/>
              </a:rPr>
              <a:t>C</a:t>
            </a:r>
            <a:r>
              <a:rPr lang="en" sz="1600">
                <a:solidFill>
                  <a:schemeClr val="dk1"/>
                </a:solidFill>
                <a:latin typeface="Albert Sans"/>
                <a:ea typeface="Albert Sans"/>
                <a:cs typeface="Albert Sans"/>
                <a:sym typeface="Albert Sans"/>
              </a:rPr>
              <a:t> asignaciones de puntos: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Optimal K-means: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i="1" lang="en" sz="1500">
                <a:solidFill>
                  <a:schemeClr val="dk1"/>
                </a:solidFill>
                <a:latin typeface="Albert Sans"/>
                <a:ea typeface="Albert Sans"/>
                <a:cs typeface="Albert Sans"/>
                <a:sym typeface="Albert Sans"/>
              </a:rPr>
              <a:t>min</a:t>
            </a:r>
            <a:r>
              <a:rPr baseline="-25000" i="1" lang="en" sz="1500">
                <a:solidFill>
                  <a:schemeClr val="dk1"/>
                </a:solidFill>
                <a:latin typeface="Albert Sans"/>
                <a:ea typeface="Albert Sans"/>
                <a:cs typeface="Albert Sans"/>
                <a:sym typeface="Albert Sans"/>
              </a:rPr>
              <a:t>𝜇</a:t>
            </a:r>
            <a:r>
              <a:rPr i="1" lang="en" sz="1500">
                <a:solidFill>
                  <a:schemeClr val="dk1"/>
                </a:solidFill>
                <a:latin typeface="Albert Sans"/>
                <a:ea typeface="Albert Sans"/>
                <a:cs typeface="Albert Sans"/>
                <a:sym typeface="Albert Sans"/>
              </a:rPr>
              <a:t> min</a:t>
            </a:r>
            <a:r>
              <a:rPr baseline="-25000" i="1" lang="en" sz="1500">
                <a:solidFill>
                  <a:schemeClr val="dk1"/>
                </a:solidFill>
                <a:latin typeface="Albert Sans"/>
                <a:ea typeface="Albert Sans"/>
                <a:cs typeface="Albert Sans"/>
                <a:sym typeface="Albert Sans"/>
              </a:rPr>
              <a:t>C</a:t>
            </a:r>
            <a:r>
              <a:rPr i="1" lang="en" sz="1500">
                <a:solidFill>
                  <a:schemeClr val="dk1"/>
                </a:solidFill>
                <a:latin typeface="Albert Sans"/>
                <a:ea typeface="Albert Sans"/>
                <a:cs typeface="Albert Sans"/>
                <a:sym typeface="Albert Sans"/>
              </a:rPr>
              <a:t> F(𝜇, C)</a:t>
            </a:r>
            <a:endParaRPr i="1" sz="1500">
              <a:solidFill>
                <a:schemeClr val="dk1"/>
              </a:solidFill>
              <a:latin typeface="Albert Sans"/>
              <a:ea typeface="Albert Sans"/>
              <a:cs typeface="Albert Sans"/>
              <a:sym typeface="Albert Sans"/>
            </a:endParaRPr>
          </a:p>
        </p:txBody>
      </p:sp>
      <p:pic>
        <p:nvPicPr>
          <p:cNvPr id="476" name="Google Shape;476;p61"/>
          <p:cNvPicPr preferRelativeResize="0"/>
          <p:nvPr/>
        </p:nvPicPr>
        <p:blipFill>
          <a:blip r:embed="rId3">
            <a:alphaModFix/>
          </a:blip>
          <a:stretch>
            <a:fillRect/>
          </a:stretch>
        </p:blipFill>
        <p:spPr>
          <a:xfrm>
            <a:off x="3166925" y="2025875"/>
            <a:ext cx="2810151" cy="1327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6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K-means óptimo</a:t>
            </a:r>
            <a:endParaRPr b="1" sz="3000">
              <a:solidFill>
                <a:srgbClr val="112158"/>
              </a:solidFill>
              <a:latin typeface="Epilogue"/>
              <a:ea typeface="Epilogue"/>
              <a:cs typeface="Epilogue"/>
              <a:sym typeface="Epilogue"/>
            </a:endParaRPr>
          </a:p>
        </p:txBody>
      </p:sp>
      <p:sp>
        <p:nvSpPr>
          <p:cNvPr id="483" name="Google Shape;483;p6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Optimizar la función potencial.</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K-means algorithm: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AutoNum type="arabicPeriod"/>
            </a:pPr>
            <a:r>
              <a:rPr lang="en" sz="1500">
                <a:solidFill>
                  <a:schemeClr val="dk1"/>
                </a:solidFill>
                <a:latin typeface="Albert Sans"/>
                <a:ea typeface="Albert Sans"/>
                <a:cs typeface="Albert Sans"/>
                <a:sym typeface="Albert Sans"/>
              </a:rPr>
              <a:t>Fijar </a:t>
            </a:r>
            <a:r>
              <a:rPr lang="en" sz="1500">
                <a:solidFill>
                  <a:schemeClr val="dk1"/>
                </a:solidFill>
                <a:latin typeface="Albert Sans"/>
                <a:ea typeface="Albert Sans"/>
                <a:cs typeface="Albert Sans"/>
                <a:sym typeface="Albert Sans"/>
              </a:rPr>
              <a:t>𝜇, optimizar </a:t>
            </a:r>
            <a:r>
              <a:rPr i="1" lang="en" sz="1500">
                <a:solidFill>
                  <a:schemeClr val="dk1"/>
                </a:solidFill>
                <a:latin typeface="Albert Sans"/>
                <a:ea typeface="Albert Sans"/>
                <a:cs typeface="Albert Sans"/>
                <a:sym typeface="Albert Sans"/>
              </a:rPr>
              <a:t>C</a:t>
            </a:r>
            <a:r>
              <a:rPr lang="en" sz="1500">
                <a:solidFill>
                  <a:schemeClr val="dk1"/>
                </a:solidFill>
                <a:latin typeface="Albert Sans"/>
                <a:ea typeface="Albert Sans"/>
                <a:cs typeface="Albert Sans"/>
                <a:sym typeface="Albert Sans"/>
              </a:rPr>
              <a:t>			</a:t>
            </a:r>
            <a:r>
              <a:rPr lang="en" sz="1500">
                <a:solidFill>
                  <a:schemeClr val="dk2"/>
                </a:solidFill>
                <a:latin typeface="Albert Sans"/>
                <a:ea typeface="Albert Sans"/>
                <a:cs typeface="Albert Sans"/>
                <a:sym typeface="Albert Sans"/>
              </a:rPr>
              <a:t>Esperado: asignación de </a:t>
            </a:r>
            <a:r>
              <a:rPr i="1" lang="en" sz="1500">
                <a:solidFill>
                  <a:schemeClr val="dk2"/>
                </a:solidFill>
                <a:latin typeface="Albert Sans"/>
                <a:ea typeface="Albert Sans"/>
                <a:cs typeface="Albert Sans"/>
                <a:sym typeface="Albert Sans"/>
              </a:rPr>
              <a:t>clusters</a:t>
            </a:r>
            <a:endParaRPr i="1" sz="1500">
              <a:solidFill>
                <a:schemeClr val="dk2"/>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AutoNum type="arabicPeriod"/>
            </a:pPr>
            <a:r>
              <a:rPr lang="en" sz="1500">
                <a:solidFill>
                  <a:schemeClr val="dk1"/>
                </a:solidFill>
                <a:latin typeface="Albert Sans"/>
                <a:ea typeface="Albert Sans"/>
                <a:cs typeface="Albert Sans"/>
                <a:sym typeface="Albert Sans"/>
              </a:rPr>
              <a:t>Fijar C, optimizar </a:t>
            </a:r>
            <a:r>
              <a:rPr lang="en" sz="1500">
                <a:solidFill>
                  <a:schemeClr val="dk1"/>
                </a:solidFill>
                <a:latin typeface="Albert Sans"/>
                <a:ea typeface="Albert Sans"/>
                <a:cs typeface="Albert Sans"/>
                <a:sym typeface="Albert Sans"/>
              </a:rPr>
              <a:t>𝜇			</a:t>
            </a:r>
            <a:r>
              <a:rPr lang="en" sz="1500">
                <a:solidFill>
                  <a:schemeClr val="dk2"/>
                </a:solidFill>
                <a:latin typeface="Albert Sans"/>
                <a:ea typeface="Albert Sans"/>
                <a:cs typeface="Albert Sans"/>
                <a:sym typeface="Albert Sans"/>
              </a:rPr>
              <a:t>Máxima verosimilitud para el centro</a:t>
            </a:r>
            <a:endParaRPr sz="1500">
              <a:solidFill>
                <a:schemeClr val="dk2"/>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Similar al algoritmo </a:t>
            </a:r>
            <a:r>
              <a:rPr i="1" lang="en" sz="1600">
                <a:solidFill>
                  <a:schemeClr val="dk1"/>
                </a:solidFill>
                <a:latin typeface="Albert Sans"/>
                <a:ea typeface="Albert Sans"/>
                <a:cs typeface="Albert Sans"/>
                <a:sym typeface="Albert Sans"/>
              </a:rPr>
              <a:t>EM / Baum Welch</a:t>
            </a:r>
            <a:r>
              <a:rPr lang="en" sz="1600">
                <a:solidFill>
                  <a:schemeClr val="dk1"/>
                </a:solidFill>
                <a:latin typeface="Albert Sans"/>
                <a:ea typeface="Albert Sans"/>
                <a:cs typeface="Albert Sans"/>
                <a:sym typeface="Albert Sans"/>
              </a:rPr>
              <a:t> para aprender Parámetros HMM.</a:t>
            </a:r>
            <a:endParaRPr sz="1600">
              <a:solidFill>
                <a:schemeClr val="dk1"/>
              </a:solidFill>
              <a:latin typeface="Albert Sans"/>
              <a:ea typeface="Albert Sans"/>
              <a:cs typeface="Albert Sans"/>
              <a:sym typeface="Albert Sans"/>
            </a:endParaRPr>
          </a:p>
        </p:txBody>
      </p:sp>
      <p:pic>
        <p:nvPicPr>
          <p:cNvPr id="484" name="Google Shape;484;p62"/>
          <p:cNvPicPr preferRelativeResize="0"/>
          <p:nvPr/>
        </p:nvPicPr>
        <p:blipFill>
          <a:blip r:embed="rId3">
            <a:alphaModFix/>
          </a:blip>
          <a:stretch>
            <a:fillRect/>
          </a:stretch>
        </p:blipFill>
        <p:spPr>
          <a:xfrm>
            <a:off x="2534272" y="1981373"/>
            <a:ext cx="4075464" cy="57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0" name="Google Shape;490;p6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Elección de la semilla</a:t>
            </a:r>
            <a:endParaRPr b="1" sz="3000">
              <a:solidFill>
                <a:srgbClr val="112158"/>
              </a:solidFill>
              <a:latin typeface="Epilogue"/>
              <a:ea typeface="Epilogue"/>
              <a:cs typeface="Epilogue"/>
              <a:sym typeface="Epilogue"/>
            </a:endParaRPr>
          </a:p>
        </p:txBody>
      </p:sp>
      <p:sp>
        <p:nvSpPr>
          <p:cNvPr id="491" name="Google Shape;491;p6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Los resultados son muy sensibles a la elección de la semilla.</a:t>
            </a:r>
            <a:endParaRPr sz="1500">
              <a:solidFill>
                <a:schemeClr val="dk1"/>
              </a:solidFill>
              <a:latin typeface="Albert Sans"/>
              <a:ea typeface="Albert Sans"/>
              <a:cs typeface="Albert Sans"/>
              <a:sym typeface="Albert Sans"/>
            </a:endParaRPr>
          </a:p>
        </p:txBody>
      </p:sp>
      <p:pic>
        <p:nvPicPr>
          <p:cNvPr id="492" name="Google Shape;492;p63"/>
          <p:cNvPicPr preferRelativeResize="0"/>
          <p:nvPr/>
        </p:nvPicPr>
        <p:blipFill>
          <a:blip r:embed="rId3">
            <a:alphaModFix/>
          </a:blip>
          <a:stretch>
            <a:fillRect/>
          </a:stretch>
        </p:blipFill>
        <p:spPr>
          <a:xfrm>
            <a:off x="3413398" y="2596551"/>
            <a:ext cx="2340961" cy="1538098"/>
          </a:xfrm>
          <a:prstGeom prst="rect">
            <a:avLst/>
          </a:prstGeom>
          <a:noFill/>
          <a:ln>
            <a:noFill/>
          </a:ln>
        </p:spPr>
      </p:pic>
      <p:pic>
        <p:nvPicPr>
          <p:cNvPr id="493" name="Google Shape;493;p63"/>
          <p:cNvPicPr preferRelativeResize="0"/>
          <p:nvPr/>
        </p:nvPicPr>
        <p:blipFill>
          <a:blip r:embed="rId4">
            <a:alphaModFix/>
          </a:blip>
          <a:stretch>
            <a:fillRect/>
          </a:stretch>
        </p:blipFill>
        <p:spPr>
          <a:xfrm>
            <a:off x="76200" y="2596551"/>
            <a:ext cx="2269664" cy="1538099"/>
          </a:xfrm>
          <a:prstGeom prst="rect">
            <a:avLst/>
          </a:prstGeom>
          <a:noFill/>
          <a:ln>
            <a:noFill/>
          </a:ln>
        </p:spPr>
      </p:pic>
      <p:pic>
        <p:nvPicPr>
          <p:cNvPr id="494" name="Google Shape;494;p63"/>
          <p:cNvPicPr preferRelativeResize="0"/>
          <p:nvPr/>
        </p:nvPicPr>
        <p:blipFill>
          <a:blip r:embed="rId5">
            <a:alphaModFix/>
          </a:blip>
          <a:stretch>
            <a:fillRect/>
          </a:stretch>
        </p:blipFill>
        <p:spPr>
          <a:xfrm>
            <a:off x="6821900" y="2596550"/>
            <a:ext cx="2245902" cy="1538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Selección de la semilla</a:t>
            </a:r>
            <a:endParaRPr b="1" sz="3000">
              <a:solidFill>
                <a:srgbClr val="112158"/>
              </a:solidFill>
              <a:latin typeface="Epilogue"/>
              <a:ea typeface="Epilogue"/>
              <a:cs typeface="Epilogue"/>
              <a:sym typeface="Epilogue"/>
            </a:endParaRPr>
          </a:p>
        </p:txBody>
      </p:sp>
      <p:sp>
        <p:nvSpPr>
          <p:cNvPr id="501" name="Google Shape;501;p6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resultados pueden </a:t>
            </a:r>
            <a:r>
              <a:rPr b="1" lang="en" sz="1600">
                <a:solidFill>
                  <a:schemeClr val="dk1"/>
                </a:solidFill>
                <a:latin typeface="Albert Sans"/>
                <a:ea typeface="Albert Sans"/>
                <a:cs typeface="Albert Sans"/>
                <a:sym typeface="Albert Sans"/>
              </a:rPr>
              <a:t>variar</a:t>
            </a:r>
            <a:r>
              <a:rPr lang="en" sz="1600">
                <a:solidFill>
                  <a:schemeClr val="dk1"/>
                </a:solidFill>
                <a:latin typeface="Albert Sans"/>
                <a:ea typeface="Albert Sans"/>
                <a:cs typeface="Albert Sans"/>
                <a:sym typeface="Albert Sans"/>
              </a:rPr>
              <a:t> en función de la selección aleatoria de semillas.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Algunas semillas pueden dar lugar a una tasa de convergencia pobre, o convergencia a una agrupación subóptima.</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Probar varios puntos de inicio (¡muy importante!)</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Probar diferentes implementaciones del algoritmo K-means, e.g.,  Arthur &amp; Vassilvitskii.</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Idea clave:</a:t>
            </a:r>
            <a:r>
              <a:rPr lang="en" sz="1600">
                <a:solidFill>
                  <a:schemeClr val="dk1"/>
                </a:solidFill>
                <a:latin typeface="Albert Sans"/>
                <a:ea typeface="Albert Sans"/>
                <a:cs typeface="Albert Sans"/>
                <a:sym typeface="Albert Sans"/>
              </a:rPr>
              <a:t> elegir centros alejados entre sí (probabilidad de elegir un punto como centro del cluster ᯈ distancia del centro más cercano elegido hasta el momento).</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6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Otros problemas</a:t>
            </a:r>
            <a:endParaRPr b="1" sz="3000">
              <a:solidFill>
                <a:srgbClr val="112158"/>
              </a:solidFill>
              <a:latin typeface="Epilogue"/>
              <a:ea typeface="Epilogue"/>
              <a:cs typeface="Epilogue"/>
              <a:sym typeface="Epilogue"/>
            </a:endParaRPr>
          </a:p>
        </p:txBody>
      </p:sp>
      <p:sp>
        <p:nvSpPr>
          <p:cNvPr id="508" name="Google Shape;508;p6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Número de </a:t>
            </a:r>
            <a:r>
              <a:rPr i="1" lang="en" sz="1600">
                <a:solidFill>
                  <a:schemeClr val="dk1"/>
                </a:solidFill>
                <a:latin typeface="Albert Sans"/>
                <a:ea typeface="Albert Sans"/>
                <a:cs typeface="Albert Sans"/>
                <a:sym typeface="Albert Sans"/>
              </a:rPr>
              <a:t>clusters</a:t>
            </a:r>
            <a:r>
              <a:rPr lang="en" sz="1600">
                <a:solidFill>
                  <a:schemeClr val="dk1"/>
                </a:solidFill>
                <a:latin typeface="Albert Sans"/>
                <a:ea typeface="Albert Sans"/>
                <a:cs typeface="Albert Sans"/>
                <a:sym typeface="Albert Sans"/>
              </a:rPr>
              <a:t> K</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Función objetivo</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Buscar sobre la función objetivo.</a:t>
            </a:r>
            <a:endParaRPr sz="1600">
              <a:solidFill>
                <a:schemeClr val="dk1"/>
              </a:solidFill>
              <a:latin typeface="Albert Sans"/>
              <a:ea typeface="Albert Sans"/>
              <a:cs typeface="Albert Sans"/>
              <a:sym typeface="Albert Sans"/>
            </a:endParaRPr>
          </a:p>
        </p:txBody>
      </p:sp>
      <p:pic>
        <p:nvPicPr>
          <p:cNvPr id="509" name="Google Shape;509;p65"/>
          <p:cNvPicPr preferRelativeResize="0"/>
          <p:nvPr/>
        </p:nvPicPr>
        <p:blipFill>
          <a:blip r:embed="rId3">
            <a:alphaModFix/>
          </a:blip>
          <a:stretch>
            <a:fillRect/>
          </a:stretch>
        </p:blipFill>
        <p:spPr>
          <a:xfrm>
            <a:off x="3792331" y="1737250"/>
            <a:ext cx="1559331" cy="572700"/>
          </a:xfrm>
          <a:prstGeom prst="rect">
            <a:avLst/>
          </a:prstGeom>
          <a:noFill/>
          <a:ln>
            <a:noFill/>
          </a:ln>
        </p:spPr>
      </p:pic>
      <p:pic>
        <p:nvPicPr>
          <p:cNvPr id="510" name="Google Shape;510;p65"/>
          <p:cNvPicPr preferRelativeResize="0"/>
          <p:nvPr/>
        </p:nvPicPr>
        <p:blipFill>
          <a:blip r:embed="rId4">
            <a:alphaModFix/>
          </a:blip>
          <a:stretch>
            <a:fillRect/>
          </a:stretch>
        </p:blipFill>
        <p:spPr>
          <a:xfrm>
            <a:off x="2655550" y="2935000"/>
            <a:ext cx="3832906" cy="181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6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Otros problemas</a:t>
            </a:r>
            <a:endParaRPr b="1" sz="3000">
              <a:solidFill>
                <a:srgbClr val="112158"/>
              </a:solidFill>
              <a:latin typeface="Epilogue"/>
              <a:ea typeface="Epilogue"/>
              <a:cs typeface="Epilogue"/>
              <a:sym typeface="Epilogue"/>
            </a:endParaRPr>
          </a:p>
        </p:txBody>
      </p:sp>
      <p:sp>
        <p:nvSpPr>
          <p:cNvPr id="517" name="Google Shape;517;p6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Sensibilidad a valores atípicos: usar k-</a:t>
            </a:r>
            <a:r>
              <a:rPr lang="en" sz="1600">
                <a:solidFill>
                  <a:schemeClr val="dk1"/>
                </a:solidFill>
                <a:latin typeface="Albert Sans"/>
                <a:ea typeface="Albert Sans"/>
                <a:cs typeface="Albert Sans"/>
                <a:sym typeface="Albert Sans"/>
              </a:rPr>
              <a:t>medoids</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Forma de los clusters: supone </a:t>
            </a:r>
            <a:r>
              <a:rPr i="1" lang="en" sz="1600">
                <a:solidFill>
                  <a:schemeClr val="dk1"/>
                </a:solidFill>
                <a:latin typeface="Albert Sans"/>
                <a:ea typeface="Albert Sans"/>
                <a:cs typeface="Albert Sans"/>
                <a:sym typeface="Albert Sans"/>
              </a:rPr>
              <a:t>clusters</a:t>
            </a:r>
            <a:r>
              <a:rPr lang="en" sz="1600">
                <a:solidFill>
                  <a:schemeClr val="dk1"/>
                </a:solidFill>
                <a:latin typeface="Albert Sans"/>
                <a:ea typeface="Albert Sans"/>
                <a:cs typeface="Albert Sans"/>
                <a:sym typeface="Albert Sans"/>
              </a:rPr>
              <a:t> isótropos, </a:t>
            </a:r>
            <a:br>
              <a:rPr lang="en" sz="1600">
                <a:solidFill>
                  <a:schemeClr val="dk1"/>
                </a:solidFill>
                <a:latin typeface="Albert Sans"/>
                <a:ea typeface="Albert Sans"/>
                <a:cs typeface="Albert Sans"/>
                <a:sym typeface="Albert Sans"/>
              </a:rPr>
            </a:br>
            <a:r>
              <a:rPr lang="en" sz="1600">
                <a:solidFill>
                  <a:schemeClr val="dk1"/>
                </a:solidFill>
                <a:latin typeface="Albert Sans"/>
                <a:ea typeface="Albert Sans"/>
                <a:cs typeface="Albert Sans"/>
                <a:sym typeface="Albert Sans"/>
              </a:rPr>
              <a:t>de igual varianza y convexos.</a:t>
            </a:r>
            <a:endParaRPr sz="1600">
              <a:solidFill>
                <a:schemeClr val="dk1"/>
              </a:solidFill>
              <a:latin typeface="Albert Sans"/>
              <a:ea typeface="Albert Sans"/>
              <a:cs typeface="Albert Sans"/>
              <a:sym typeface="Albert Sans"/>
            </a:endParaRPr>
          </a:p>
        </p:txBody>
      </p:sp>
      <p:pic>
        <p:nvPicPr>
          <p:cNvPr id="518" name="Google Shape;518;p66"/>
          <p:cNvPicPr preferRelativeResize="0"/>
          <p:nvPr/>
        </p:nvPicPr>
        <p:blipFill>
          <a:blip r:embed="rId3">
            <a:alphaModFix/>
          </a:blip>
          <a:stretch>
            <a:fillRect/>
          </a:stretch>
        </p:blipFill>
        <p:spPr>
          <a:xfrm>
            <a:off x="2046200" y="2077733"/>
            <a:ext cx="5051624" cy="1860375"/>
          </a:xfrm>
          <a:prstGeom prst="rect">
            <a:avLst/>
          </a:prstGeom>
          <a:noFill/>
          <a:ln>
            <a:noFill/>
          </a:ln>
        </p:spPr>
      </p:pic>
      <p:pic>
        <p:nvPicPr>
          <p:cNvPr id="519" name="Google Shape;519;p66"/>
          <p:cNvPicPr preferRelativeResize="0"/>
          <p:nvPr/>
        </p:nvPicPr>
        <p:blipFill>
          <a:blip r:embed="rId4">
            <a:alphaModFix/>
          </a:blip>
          <a:stretch>
            <a:fillRect/>
          </a:stretch>
        </p:blipFill>
        <p:spPr>
          <a:xfrm>
            <a:off x="6313700" y="4291750"/>
            <a:ext cx="591392" cy="435915"/>
          </a:xfrm>
          <a:prstGeom prst="rect">
            <a:avLst/>
          </a:prstGeom>
          <a:noFill/>
          <a:ln>
            <a:noFill/>
          </a:ln>
        </p:spPr>
      </p:pic>
      <p:pic>
        <p:nvPicPr>
          <p:cNvPr id="520" name="Google Shape;520;p66"/>
          <p:cNvPicPr preferRelativeResize="0"/>
          <p:nvPr/>
        </p:nvPicPr>
        <p:blipFill>
          <a:blip r:embed="rId5">
            <a:alphaModFix/>
          </a:blip>
          <a:stretch>
            <a:fillRect/>
          </a:stretch>
        </p:blipFill>
        <p:spPr>
          <a:xfrm>
            <a:off x="7076124" y="4313927"/>
            <a:ext cx="658466" cy="435925"/>
          </a:xfrm>
          <a:prstGeom prst="rect">
            <a:avLst/>
          </a:prstGeom>
          <a:noFill/>
          <a:ln>
            <a:noFill/>
          </a:ln>
        </p:spPr>
      </p:pic>
      <p:pic>
        <p:nvPicPr>
          <p:cNvPr id="521" name="Google Shape;521;p66"/>
          <p:cNvPicPr preferRelativeResize="0"/>
          <p:nvPr/>
        </p:nvPicPr>
        <p:blipFill>
          <a:blip r:embed="rId6">
            <a:alphaModFix/>
          </a:blip>
          <a:stretch>
            <a:fillRect/>
          </a:stretch>
        </p:blipFill>
        <p:spPr>
          <a:xfrm>
            <a:off x="7905616" y="4313935"/>
            <a:ext cx="463688" cy="4359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6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Algoritmos de partición</a:t>
            </a:r>
            <a:endParaRPr b="1" sz="3000">
              <a:solidFill>
                <a:srgbClr val="112158"/>
              </a:solidFill>
              <a:latin typeface="Epilogue"/>
              <a:ea typeface="Epilogue"/>
              <a:cs typeface="Epilogue"/>
              <a:sym typeface="Epilogue"/>
            </a:endParaRPr>
          </a:p>
        </p:txBody>
      </p:sp>
      <p:sp>
        <p:nvSpPr>
          <p:cNvPr id="528" name="Google Shape;528;p6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K-means.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Asignación dura: cada objeto pertenece a un solo clúster.</a:t>
            </a:r>
            <a:endParaRPr sz="15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Mixture modeling.</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Asignación suave: probabilidad de que un objeto pertenezca a un clúster.</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Enfoque generativo.</a:t>
            </a:r>
            <a:endParaRPr sz="1500">
              <a:solidFill>
                <a:schemeClr val="dk1"/>
              </a:solidFill>
              <a:latin typeface="Albert Sans"/>
              <a:ea typeface="Albert Sans"/>
              <a:cs typeface="Albert Sans"/>
              <a:sym typeface="Alber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6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Mixture models</a:t>
            </a:r>
            <a:endParaRPr b="1" sz="3000">
              <a:solidFill>
                <a:srgbClr val="112158"/>
              </a:solidFill>
              <a:latin typeface="Epilogue"/>
              <a:ea typeface="Epilogue"/>
              <a:cs typeface="Epilogue"/>
              <a:sym typeface="Epilogue"/>
            </a:endParaRPr>
          </a:p>
        </p:txBody>
      </p:sp>
      <p:sp>
        <p:nvSpPr>
          <p:cNvPr id="535" name="Google Shape;535;p6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GMM – Gaussian Mixture Model (distribución multimodal)</a:t>
            </a:r>
            <a:endParaRPr sz="1600">
              <a:solidFill>
                <a:schemeClr val="dk1"/>
              </a:solidFill>
              <a:latin typeface="Albert Sans"/>
              <a:ea typeface="Albert Sans"/>
              <a:cs typeface="Albert Sans"/>
              <a:sym typeface="Albert Sans"/>
            </a:endParaRPr>
          </a:p>
        </p:txBody>
      </p:sp>
      <p:pic>
        <p:nvPicPr>
          <p:cNvPr id="536" name="Google Shape;536;p68"/>
          <p:cNvPicPr preferRelativeResize="0"/>
          <p:nvPr/>
        </p:nvPicPr>
        <p:blipFill>
          <a:blip r:embed="rId3">
            <a:alphaModFix/>
          </a:blip>
          <a:stretch>
            <a:fillRect/>
          </a:stretch>
        </p:blipFill>
        <p:spPr>
          <a:xfrm>
            <a:off x="2037925" y="2249653"/>
            <a:ext cx="5068151" cy="2242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6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Gaussian Mixture Model</a:t>
            </a:r>
            <a:endParaRPr b="1" sz="3000">
              <a:solidFill>
                <a:srgbClr val="112158"/>
              </a:solidFill>
              <a:latin typeface="Epilogue"/>
              <a:ea typeface="Epilogue"/>
              <a:cs typeface="Epilogue"/>
              <a:sym typeface="Epilogue"/>
            </a:endParaRPr>
          </a:p>
        </p:txBody>
      </p:sp>
      <p:sp>
        <p:nvSpPr>
          <p:cNvPr id="543" name="Google Shape;543;p6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Hay k componentes.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componente </a:t>
            </a:r>
            <a:r>
              <a:rPr i="1"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tiene asociado un vector de media </a:t>
            </a:r>
            <a:r>
              <a:rPr i="1" lang="en" sz="1600">
                <a:solidFill>
                  <a:schemeClr val="dk1"/>
                </a:solidFill>
                <a:latin typeface="Albert Sans"/>
                <a:ea typeface="Albert Sans"/>
                <a:cs typeface="Albert Sans"/>
                <a:sym typeface="Albert Sans"/>
              </a:rPr>
              <a:t>µ</a:t>
            </a:r>
            <a:r>
              <a:rPr baseline="-25000" i="1" lang="en" sz="1600">
                <a:solidFill>
                  <a:schemeClr val="dk1"/>
                </a:solidFill>
                <a:latin typeface="Albert Sans"/>
                <a:ea typeface="Albert Sans"/>
                <a:cs typeface="Albert Sans"/>
                <a:sym typeface="Albert Sans"/>
              </a:rPr>
              <a:t>i</a:t>
            </a:r>
            <a:r>
              <a:rPr i="1" lang="en" sz="1600">
                <a:solidFill>
                  <a:schemeClr val="dk1"/>
                </a:solidFill>
                <a:latin typeface="Albert Sans"/>
                <a:ea typeface="Albert Sans"/>
                <a:cs typeface="Albert Sans"/>
                <a:sym typeface="Albert Sans"/>
              </a:rPr>
              <a:t>.</a:t>
            </a:r>
            <a:endParaRPr i="1"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Cada componente genera datos a partir de una gaussiana con media </a:t>
            </a:r>
            <a:r>
              <a:rPr i="1" lang="en" sz="1600">
                <a:solidFill>
                  <a:schemeClr val="dk1"/>
                </a:solidFill>
                <a:latin typeface="Albert Sans"/>
                <a:ea typeface="Albert Sans"/>
                <a:cs typeface="Albert Sans"/>
                <a:sym typeface="Albert Sans"/>
              </a:rPr>
              <a:t>µ</a:t>
            </a:r>
            <a:r>
              <a:rPr baseline="-25000" i="1"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y matriz de covarianza </a:t>
            </a:r>
            <a:r>
              <a:rPr i="1" lang="en" sz="1600">
                <a:solidFill>
                  <a:schemeClr val="dk1"/>
                </a:solidFill>
                <a:latin typeface="Albert Sans"/>
                <a:ea typeface="Albert Sans"/>
                <a:cs typeface="Albert Sans"/>
                <a:sym typeface="Albert Sans"/>
              </a:rPr>
              <a:t>S</a:t>
            </a:r>
            <a:r>
              <a:rPr baseline="-25000" i="1"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Cada punto de datos se genera de acuerdo a los siguientes pasos:</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AutoNum type="arabicPeriod"/>
            </a:pPr>
            <a:r>
              <a:rPr lang="en" sz="1600">
                <a:solidFill>
                  <a:schemeClr val="dk1"/>
                </a:solidFill>
                <a:latin typeface="Albert Sans"/>
                <a:ea typeface="Albert Sans"/>
                <a:cs typeface="Albert Sans"/>
                <a:sym typeface="Albert Sans"/>
              </a:rPr>
              <a:t>Elija un componente al azar:</a:t>
            </a:r>
            <a:endParaRPr sz="1600">
              <a:solidFill>
                <a:schemeClr val="dk1"/>
              </a:solidFill>
              <a:latin typeface="Albert Sans"/>
              <a:ea typeface="Albert Sans"/>
              <a:cs typeface="Albert Sans"/>
              <a:sym typeface="Albert Sans"/>
            </a:endParaRPr>
          </a:p>
          <a:p>
            <a:pPr indent="0" lvl="0" marL="9144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Elija el componente </a:t>
            </a:r>
            <a:r>
              <a:rPr i="1"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con probabilidad </a:t>
            </a:r>
            <a:r>
              <a:rPr i="1" lang="en" sz="1600">
                <a:solidFill>
                  <a:schemeClr val="dk1"/>
                </a:solidFill>
                <a:latin typeface="Albert Sans"/>
                <a:ea typeface="Albert Sans"/>
                <a:cs typeface="Albert Sans"/>
                <a:sym typeface="Albert Sans"/>
              </a:rPr>
              <a:t>P(y=i).</a:t>
            </a:r>
            <a:endParaRPr i="1"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AutoNum type="arabicPeriod"/>
            </a:pPr>
            <a:r>
              <a:rPr lang="en" sz="1600">
                <a:solidFill>
                  <a:schemeClr val="dk1"/>
                </a:solidFill>
                <a:latin typeface="Albert Sans"/>
                <a:ea typeface="Albert Sans"/>
                <a:cs typeface="Albert Sans"/>
                <a:sym typeface="Albert Sans"/>
              </a:rPr>
              <a:t>Punto de datos </a:t>
            </a:r>
            <a:r>
              <a:rPr i="1" lang="en" sz="1600">
                <a:solidFill>
                  <a:schemeClr val="dk1"/>
                </a:solidFill>
                <a:latin typeface="Albert Sans"/>
                <a:ea typeface="Albert Sans"/>
                <a:cs typeface="Albert Sans"/>
                <a:sym typeface="Albert Sans"/>
              </a:rPr>
              <a:t>x ~ N(µ</a:t>
            </a:r>
            <a:r>
              <a:rPr baseline="-25000" i="1" lang="en" sz="1600">
                <a:solidFill>
                  <a:schemeClr val="dk1"/>
                </a:solidFill>
                <a:latin typeface="Albert Sans"/>
                <a:ea typeface="Albert Sans"/>
                <a:cs typeface="Albert Sans"/>
                <a:sym typeface="Albert Sans"/>
              </a:rPr>
              <a:t>i</a:t>
            </a:r>
            <a:r>
              <a:rPr i="1" lang="en" sz="1600">
                <a:solidFill>
                  <a:schemeClr val="dk1"/>
                </a:solidFill>
                <a:latin typeface="Albert Sans"/>
                <a:ea typeface="Albert Sans"/>
                <a:cs typeface="Albert Sans"/>
                <a:sym typeface="Albert Sans"/>
              </a:rPr>
              <a:t>, ∑</a:t>
            </a:r>
            <a:r>
              <a:rPr baseline="-25000" i="1" lang="en" sz="1600">
                <a:solidFill>
                  <a:schemeClr val="dk1"/>
                </a:solidFill>
                <a:latin typeface="Albert Sans"/>
                <a:ea typeface="Albert Sans"/>
                <a:cs typeface="Albert Sans"/>
                <a:sym typeface="Albert Sans"/>
              </a:rPr>
              <a:t>i</a:t>
            </a:r>
            <a:r>
              <a:rPr i="1" lang="en" sz="1600">
                <a:solidFill>
                  <a:schemeClr val="dk1"/>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0" y="2308700"/>
            <a:ext cx="9144000" cy="15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Aprendizaje </a:t>
            </a:r>
            <a:br>
              <a:rPr lang="en"/>
            </a:br>
            <a:r>
              <a:rPr lang="en"/>
              <a:t>no supervisado</a:t>
            </a:r>
            <a:endParaRPr/>
          </a:p>
        </p:txBody>
      </p:sp>
      <p:sp>
        <p:nvSpPr>
          <p:cNvPr id="241" name="Google Shape;241;p34"/>
          <p:cNvSpPr txBox="1"/>
          <p:nvPr>
            <p:ph idx="2" type="title"/>
          </p:nvPr>
        </p:nvSpPr>
        <p:spPr>
          <a:xfrm>
            <a:off x="4048350" y="1035200"/>
            <a:ext cx="1047300" cy="9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242" name="Google Shape;242;p34"/>
          <p:cNvGrpSpPr/>
          <p:nvPr/>
        </p:nvGrpSpPr>
        <p:grpSpPr>
          <a:xfrm>
            <a:off x="7731792" y="683864"/>
            <a:ext cx="709214" cy="351346"/>
            <a:chOff x="7731792" y="683864"/>
            <a:chExt cx="709214" cy="351346"/>
          </a:xfrm>
        </p:grpSpPr>
        <p:pic>
          <p:nvPicPr>
            <p:cNvPr id="243" name="Google Shape;243;p34"/>
            <p:cNvPicPr preferRelativeResize="0"/>
            <p:nvPr/>
          </p:nvPicPr>
          <p:blipFill rotWithShape="1">
            <a:blip r:embed="rId3">
              <a:alphaModFix/>
            </a:blip>
            <a:srcRect b="16825" l="13625" r="22284" t="16222"/>
            <a:stretch/>
          </p:blipFill>
          <p:spPr>
            <a:xfrm>
              <a:off x="8083232" y="683864"/>
              <a:ext cx="357774" cy="351346"/>
            </a:xfrm>
            <a:prstGeom prst="rect">
              <a:avLst/>
            </a:prstGeom>
            <a:noFill/>
            <a:ln>
              <a:noFill/>
            </a:ln>
          </p:spPr>
        </p:pic>
        <p:pic>
          <p:nvPicPr>
            <p:cNvPr id="244" name="Google Shape;244;p34"/>
            <p:cNvPicPr preferRelativeResize="0"/>
            <p:nvPr/>
          </p:nvPicPr>
          <p:blipFill rotWithShape="1">
            <a:blip r:embed="rId4">
              <a:alphaModFix/>
            </a:blip>
            <a:srcRect b="16523" l="18541" r="17368" t="16523"/>
            <a:stretch/>
          </p:blipFill>
          <p:spPr>
            <a:xfrm>
              <a:off x="7731792" y="683864"/>
              <a:ext cx="357774" cy="351346"/>
            </a:xfrm>
            <a:prstGeom prst="rect">
              <a:avLst/>
            </a:prstGeom>
            <a:noFill/>
            <a:ln>
              <a:noFill/>
            </a:ln>
          </p:spPr>
        </p:pic>
      </p:grpSp>
      <p:pic>
        <p:nvPicPr>
          <p:cNvPr id="245" name="Google Shape;245;p34"/>
          <p:cNvPicPr preferRelativeResize="0"/>
          <p:nvPr/>
        </p:nvPicPr>
        <p:blipFill rotWithShape="1">
          <a:blip r:embed="rId3">
            <a:alphaModFix/>
          </a:blip>
          <a:srcRect b="16825" l="13625" r="22284" t="16222"/>
          <a:stretch/>
        </p:blipFill>
        <p:spPr>
          <a:xfrm>
            <a:off x="7727549" y="1711192"/>
            <a:ext cx="357774" cy="351346"/>
          </a:xfrm>
          <a:prstGeom prst="rect">
            <a:avLst/>
          </a:prstGeom>
          <a:noFill/>
          <a:ln>
            <a:noFill/>
          </a:ln>
        </p:spPr>
      </p:pic>
      <p:grpSp>
        <p:nvGrpSpPr>
          <p:cNvPr id="246" name="Google Shape;246;p34"/>
          <p:cNvGrpSpPr/>
          <p:nvPr/>
        </p:nvGrpSpPr>
        <p:grpSpPr>
          <a:xfrm>
            <a:off x="6322547" y="1026306"/>
            <a:ext cx="709021" cy="693789"/>
            <a:chOff x="6322547" y="1123984"/>
            <a:chExt cx="709021" cy="693789"/>
          </a:xfrm>
        </p:grpSpPr>
        <p:pic>
          <p:nvPicPr>
            <p:cNvPr id="247" name="Google Shape;247;p34"/>
            <p:cNvPicPr preferRelativeResize="0"/>
            <p:nvPr/>
          </p:nvPicPr>
          <p:blipFill rotWithShape="1">
            <a:blip r:embed="rId3">
              <a:alphaModFix/>
            </a:blip>
            <a:srcRect b="16825" l="13625" r="22284" t="16222"/>
            <a:stretch/>
          </p:blipFill>
          <p:spPr>
            <a:xfrm>
              <a:off x="6673794" y="1123984"/>
              <a:ext cx="357774" cy="351346"/>
            </a:xfrm>
            <a:prstGeom prst="rect">
              <a:avLst/>
            </a:prstGeom>
            <a:noFill/>
            <a:ln>
              <a:noFill/>
            </a:ln>
          </p:spPr>
        </p:pic>
        <p:pic>
          <p:nvPicPr>
            <p:cNvPr id="248" name="Google Shape;248;p34"/>
            <p:cNvPicPr preferRelativeResize="0"/>
            <p:nvPr/>
          </p:nvPicPr>
          <p:blipFill rotWithShape="1">
            <a:blip r:embed="rId3">
              <a:alphaModFix/>
            </a:blip>
            <a:srcRect b="16825" l="13625" r="22284" t="16222"/>
            <a:stretch/>
          </p:blipFill>
          <p:spPr>
            <a:xfrm>
              <a:off x="6322547" y="1123984"/>
              <a:ext cx="357774" cy="351346"/>
            </a:xfrm>
            <a:prstGeom prst="rect">
              <a:avLst/>
            </a:prstGeom>
            <a:noFill/>
            <a:ln>
              <a:noFill/>
            </a:ln>
          </p:spPr>
        </p:pic>
        <p:pic>
          <p:nvPicPr>
            <p:cNvPr id="249" name="Google Shape;249;p34"/>
            <p:cNvPicPr preferRelativeResize="0"/>
            <p:nvPr/>
          </p:nvPicPr>
          <p:blipFill rotWithShape="1">
            <a:blip r:embed="rId3">
              <a:alphaModFix/>
            </a:blip>
            <a:srcRect b="16825" l="13625" r="22284" t="16222"/>
            <a:stretch/>
          </p:blipFill>
          <p:spPr>
            <a:xfrm>
              <a:off x="6673794" y="1466427"/>
              <a:ext cx="357774" cy="351346"/>
            </a:xfrm>
            <a:prstGeom prst="rect">
              <a:avLst/>
            </a:prstGeom>
            <a:noFill/>
            <a:ln>
              <a:noFill/>
            </a:ln>
          </p:spPr>
        </p:pic>
        <p:pic>
          <p:nvPicPr>
            <p:cNvPr id="250" name="Google Shape;250;p34"/>
            <p:cNvPicPr preferRelativeResize="0"/>
            <p:nvPr/>
          </p:nvPicPr>
          <p:blipFill rotWithShape="1">
            <a:blip r:embed="rId3">
              <a:alphaModFix/>
            </a:blip>
            <a:srcRect b="16825" l="13625" r="22284" t="16222"/>
            <a:stretch/>
          </p:blipFill>
          <p:spPr>
            <a:xfrm>
              <a:off x="6322547" y="1466427"/>
              <a:ext cx="357774" cy="351346"/>
            </a:xfrm>
            <a:prstGeom prst="rect">
              <a:avLst/>
            </a:prstGeom>
            <a:noFill/>
            <a:ln>
              <a:noFill/>
            </a:ln>
          </p:spPr>
        </p:pic>
      </p:grpSp>
      <p:pic>
        <p:nvPicPr>
          <p:cNvPr id="251" name="Google Shape;251;p34"/>
          <p:cNvPicPr preferRelativeResize="0"/>
          <p:nvPr/>
        </p:nvPicPr>
        <p:blipFill rotWithShape="1">
          <a:blip r:embed="rId4">
            <a:alphaModFix/>
          </a:blip>
          <a:srcRect b="16523" l="18541" r="17368" t="16523"/>
          <a:stretch/>
        </p:blipFill>
        <p:spPr>
          <a:xfrm>
            <a:off x="8078796" y="3423404"/>
            <a:ext cx="357774" cy="351346"/>
          </a:xfrm>
          <a:prstGeom prst="rect">
            <a:avLst/>
          </a:prstGeom>
          <a:noFill/>
          <a:ln>
            <a:noFill/>
          </a:ln>
        </p:spPr>
      </p:pic>
      <p:sp>
        <p:nvSpPr>
          <p:cNvPr id="252" name="Google Shape;252;p34"/>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6359455" y="1401613"/>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7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Ejemplo de GMM</a:t>
            </a:r>
            <a:endParaRPr b="1" sz="3000">
              <a:solidFill>
                <a:srgbClr val="112158"/>
              </a:solidFill>
              <a:latin typeface="Epilogue"/>
              <a:ea typeface="Epilogue"/>
              <a:cs typeface="Epilogue"/>
              <a:sym typeface="Epilogue"/>
            </a:endParaRPr>
          </a:p>
        </p:txBody>
      </p:sp>
      <p:pic>
        <p:nvPicPr>
          <p:cNvPr id="550" name="Google Shape;550;p70"/>
          <p:cNvPicPr preferRelativeResize="0"/>
          <p:nvPr/>
        </p:nvPicPr>
        <p:blipFill>
          <a:blip r:embed="rId3">
            <a:alphaModFix/>
          </a:blip>
          <a:stretch>
            <a:fillRect/>
          </a:stretch>
        </p:blipFill>
        <p:spPr>
          <a:xfrm>
            <a:off x="1860101" y="1458000"/>
            <a:ext cx="2253082" cy="1463040"/>
          </a:xfrm>
          <a:prstGeom prst="rect">
            <a:avLst/>
          </a:prstGeom>
          <a:noFill/>
          <a:ln>
            <a:noFill/>
          </a:ln>
        </p:spPr>
      </p:pic>
      <p:pic>
        <p:nvPicPr>
          <p:cNvPr id="551" name="Google Shape;551;p70"/>
          <p:cNvPicPr preferRelativeResize="0"/>
          <p:nvPr/>
        </p:nvPicPr>
        <p:blipFill>
          <a:blip r:embed="rId4">
            <a:alphaModFix/>
          </a:blip>
          <a:stretch>
            <a:fillRect/>
          </a:stretch>
        </p:blipFill>
        <p:spPr>
          <a:xfrm>
            <a:off x="5038145" y="1458000"/>
            <a:ext cx="2267712" cy="1463040"/>
          </a:xfrm>
          <a:prstGeom prst="rect">
            <a:avLst/>
          </a:prstGeom>
          <a:noFill/>
          <a:ln>
            <a:noFill/>
          </a:ln>
        </p:spPr>
      </p:pic>
      <p:pic>
        <p:nvPicPr>
          <p:cNvPr id="552" name="Google Shape;552;p70"/>
          <p:cNvPicPr preferRelativeResize="0"/>
          <p:nvPr/>
        </p:nvPicPr>
        <p:blipFill>
          <a:blip r:embed="rId5">
            <a:alphaModFix/>
          </a:blip>
          <a:stretch>
            <a:fillRect/>
          </a:stretch>
        </p:blipFill>
        <p:spPr>
          <a:xfrm>
            <a:off x="1838149" y="3286800"/>
            <a:ext cx="2296973" cy="1463040"/>
          </a:xfrm>
          <a:prstGeom prst="rect">
            <a:avLst/>
          </a:prstGeom>
          <a:noFill/>
          <a:ln>
            <a:noFill/>
          </a:ln>
        </p:spPr>
      </p:pic>
      <p:pic>
        <p:nvPicPr>
          <p:cNvPr id="553" name="Google Shape;553;p70"/>
          <p:cNvPicPr preferRelativeResize="0"/>
          <p:nvPr/>
        </p:nvPicPr>
        <p:blipFill>
          <a:blip r:embed="rId6">
            <a:alphaModFix/>
          </a:blip>
          <a:stretch>
            <a:fillRect/>
          </a:stretch>
        </p:blipFill>
        <p:spPr>
          <a:xfrm>
            <a:off x="5052777" y="3286800"/>
            <a:ext cx="2238451" cy="1463040"/>
          </a:xfrm>
          <a:prstGeom prst="rect">
            <a:avLst/>
          </a:prstGeom>
          <a:noFill/>
          <a:ln>
            <a:noFill/>
          </a:ln>
        </p:spPr>
      </p:pic>
      <p:sp>
        <p:nvSpPr>
          <p:cNvPr id="554" name="Google Shape;554;p70"/>
          <p:cNvSpPr txBox="1"/>
          <p:nvPr/>
        </p:nvSpPr>
        <p:spPr>
          <a:xfrm>
            <a:off x="537375" y="1800200"/>
            <a:ext cx="13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1st iteration</a:t>
            </a:r>
            <a:endParaRPr>
              <a:latin typeface="Albert Sans"/>
              <a:ea typeface="Albert Sans"/>
              <a:cs typeface="Albert Sans"/>
              <a:sym typeface="Albert Sans"/>
            </a:endParaRPr>
          </a:p>
        </p:txBody>
      </p:sp>
      <p:sp>
        <p:nvSpPr>
          <p:cNvPr id="555" name="Google Shape;555;p70"/>
          <p:cNvSpPr txBox="1"/>
          <p:nvPr/>
        </p:nvSpPr>
        <p:spPr>
          <a:xfrm>
            <a:off x="7487450" y="1876400"/>
            <a:ext cx="13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2nd</a:t>
            </a:r>
            <a:r>
              <a:rPr lang="en">
                <a:latin typeface="Albert Sans"/>
                <a:ea typeface="Albert Sans"/>
                <a:cs typeface="Albert Sans"/>
                <a:sym typeface="Albert Sans"/>
              </a:rPr>
              <a:t> iteration</a:t>
            </a:r>
            <a:endParaRPr>
              <a:latin typeface="Albert Sans"/>
              <a:ea typeface="Albert Sans"/>
              <a:cs typeface="Albert Sans"/>
              <a:sym typeface="Albert Sans"/>
            </a:endParaRPr>
          </a:p>
        </p:txBody>
      </p:sp>
      <p:sp>
        <p:nvSpPr>
          <p:cNvPr id="556" name="Google Shape;556;p70"/>
          <p:cNvSpPr txBox="1"/>
          <p:nvPr/>
        </p:nvSpPr>
        <p:spPr>
          <a:xfrm>
            <a:off x="473713" y="3793725"/>
            <a:ext cx="13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3rd</a:t>
            </a:r>
            <a:r>
              <a:rPr lang="en">
                <a:latin typeface="Albert Sans"/>
                <a:ea typeface="Albert Sans"/>
                <a:cs typeface="Albert Sans"/>
                <a:sym typeface="Albert Sans"/>
              </a:rPr>
              <a:t> iteration</a:t>
            </a:r>
            <a:endParaRPr>
              <a:latin typeface="Albert Sans"/>
              <a:ea typeface="Albert Sans"/>
              <a:cs typeface="Albert Sans"/>
              <a:sym typeface="Albert Sans"/>
            </a:endParaRPr>
          </a:p>
        </p:txBody>
      </p:sp>
      <p:sp>
        <p:nvSpPr>
          <p:cNvPr id="557" name="Google Shape;557;p70"/>
          <p:cNvSpPr txBox="1"/>
          <p:nvPr/>
        </p:nvSpPr>
        <p:spPr>
          <a:xfrm>
            <a:off x="7423788" y="3869925"/>
            <a:ext cx="13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lbert Sans"/>
                <a:ea typeface="Albert Sans"/>
                <a:cs typeface="Albert Sans"/>
                <a:sym typeface="Albert Sans"/>
              </a:rPr>
              <a:t>4th</a:t>
            </a:r>
            <a:r>
              <a:rPr lang="en">
                <a:latin typeface="Albert Sans"/>
                <a:ea typeface="Albert Sans"/>
                <a:cs typeface="Albert Sans"/>
                <a:sym typeface="Albert Sans"/>
              </a:rPr>
              <a:t> iteration</a:t>
            </a:r>
            <a:endParaRPr>
              <a:latin typeface="Albert Sans"/>
              <a:ea typeface="Albert Sans"/>
              <a:cs typeface="Albert Sans"/>
              <a:sym typeface="Albert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7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Ejemplo de GMM</a:t>
            </a:r>
            <a:endParaRPr b="1" sz="3000">
              <a:solidFill>
                <a:srgbClr val="112158"/>
              </a:solidFill>
              <a:latin typeface="Epilogue"/>
              <a:ea typeface="Epilogue"/>
              <a:cs typeface="Epilogue"/>
              <a:sym typeface="Epilogue"/>
            </a:endParaRPr>
          </a:p>
        </p:txBody>
      </p:sp>
      <p:pic>
        <p:nvPicPr>
          <p:cNvPr id="564" name="Google Shape;564;p71"/>
          <p:cNvPicPr preferRelativeResize="0"/>
          <p:nvPr/>
        </p:nvPicPr>
        <p:blipFill>
          <a:blip r:embed="rId3">
            <a:alphaModFix/>
          </a:blip>
          <a:stretch>
            <a:fillRect/>
          </a:stretch>
        </p:blipFill>
        <p:spPr>
          <a:xfrm>
            <a:off x="609101" y="1840225"/>
            <a:ext cx="2253082" cy="1463041"/>
          </a:xfrm>
          <a:prstGeom prst="rect">
            <a:avLst/>
          </a:prstGeom>
          <a:noFill/>
          <a:ln>
            <a:noFill/>
          </a:ln>
        </p:spPr>
      </p:pic>
      <p:pic>
        <p:nvPicPr>
          <p:cNvPr id="565" name="Google Shape;565;p71"/>
          <p:cNvPicPr preferRelativeResize="0"/>
          <p:nvPr/>
        </p:nvPicPr>
        <p:blipFill>
          <a:blip r:embed="rId4">
            <a:alphaModFix/>
          </a:blip>
          <a:stretch>
            <a:fillRect/>
          </a:stretch>
        </p:blipFill>
        <p:spPr>
          <a:xfrm>
            <a:off x="3503978" y="1840226"/>
            <a:ext cx="2136038" cy="1463040"/>
          </a:xfrm>
          <a:prstGeom prst="rect">
            <a:avLst/>
          </a:prstGeom>
          <a:noFill/>
          <a:ln>
            <a:noFill/>
          </a:ln>
        </p:spPr>
      </p:pic>
      <p:pic>
        <p:nvPicPr>
          <p:cNvPr id="566" name="Google Shape;566;p71"/>
          <p:cNvPicPr preferRelativeResize="0"/>
          <p:nvPr/>
        </p:nvPicPr>
        <p:blipFill>
          <a:blip r:embed="rId5">
            <a:alphaModFix/>
          </a:blip>
          <a:stretch>
            <a:fillRect/>
          </a:stretch>
        </p:blipFill>
        <p:spPr>
          <a:xfrm>
            <a:off x="6281835" y="1840225"/>
            <a:ext cx="2209191" cy="1463040"/>
          </a:xfrm>
          <a:prstGeom prst="rect">
            <a:avLst/>
          </a:prstGeom>
          <a:noFill/>
          <a:ln>
            <a:noFill/>
          </a:ln>
        </p:spPr>
      </p:pic>
      <p:sp>
        <p:nvSpPr>
          <p:cNvPr id="567" name="Google Shape;567;p71"/>
          <p:cNvSpPr txBox="1"/>
          <p:nvPr/>
        </p:nvSpPr>
        <p:spPr>
          <a:xfrm>
            <a:off x="1074288" y="3535875"/>
            <a:ext cx="132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lbert Sans"/>
                <a:ea typeface="Albert Sans"/>
                <a:cs typeface="Albert Sans"/>
                <a:sym typeface="Albert Sans"/>
              </a:rPr>
              <a:t>5th</a:t>
            </a:r>
            <a:r>
              <a:rPr lang="en">
                <a:latin typeface="Albert Sans"/>
                <a:ea typeface="Albert Sans"/>
                <a:cs typeface="Albert Sans"/>
                <a:sym typeface="Albert Sans"/>
              </a:rPr>
              <a:t> iteration</a:t>
            </a:r>
            <a:endParaRPr>
              <a:latin typeface="Albert Sans"/>
              <a:ea typeface="Albert Sans"/>
              <a:cs typeface="Albert Sans"/>
              <a:sym typeface="Albert Sans"/>
            </a:endParaRPr>
          </a:p>
        </p:txBody>
      </p:sp>
      <p:sp>
        <p:nvSpPr>
          <p:cNvPr id="568" name="Google Shape;568;p71"/>
          <p:cNvSpPr txBox="1"/>
          <p:nvPr/>
        </p:nvSpPr>
        <p:spPr>
          <a:xfrm>
            <a:off x="3910638" y="3535875"/>
            <a:ext cx="132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lbert Sans"/>
                <a:ea typeface="Albert Sans"/>
                <a:cs typeface="Albert Sans"/>
                <a:sym typeface="Albert Sans"/>
              </a:rPr>
              <a:t>6</a:t>
            </a:r>
            <a:r>
              <a:rPr lang="en">
                <a:latin typeface="Albert Sans"/>
                <a:ea typeface="Albert Sans"/>
                <a:cs typeface="Albert Sans"/>
                <a:sym typeface="Albert Sans"/>
              </a:rPr>
              <a:t>th iteration</a:t>
            </a:r>
            <a:endParaRPr>
              <a:latin typeface="Albert Sans"/>
              <a:ea typeface="Albert Sans"/>
              <a:cs typeface="Albert Sans"/>
              <a:sym typeface="Albert Sans"/>
            </a:endParaRPr>
          </a:p>
        </p:txBody>
      </p:sp>
      <p:sp>
        <p:nvSpPr>
          <p:cNvPr id="569" name="Google Shape;569;p71"/>
          <p:cNvSpPr txBox="1"/>
          <p:nvPr/>
        </p:nvSpPr>
        <p:spPr>
          <a:xfrm>
            <a:off x="6746988" y="3535875"/>
            <a:ext cx="132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lbert Sans"/>
                <a:ea typeface="Albert Sans"/>
                <a:cs typeface="Albert Sans"/>
                <a:sym typeface="Albert Sans"/>
              </a:rPr>
              <a:t>20</a:t>
            </a:r>
            <a:r>
              <a:rPr lang="en">
                <a:latin typeface="Albert Sans"/>
                <a:ea typeface="Albert Sans"/>
                <a:cs typeface="Albert Sans"/>
                <a:sym typeface="Albert Sans"/>
              </a:rPr>
              <a:t>th iteration</a:t>
            </a:r>
            <a:endParaRPr>
              <a:latin typeface="Albert Sans"/>
              <a:ea typeface="Albert Sans"/>
              <a:cs typeface="Albert Sans"/>
              <a:sym typeface="Albert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5" name="Google Shape;575;p7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K-means vs GMM</a:t>
            </a:r>
            <a:endParaRPr b="1" sz="3000">
              <a:solidFill>
                <a:srgbClr val="112158"/>
              </a:solidFill>
              <a:latin typeface="Epilogue"/>
              <a:ea typeface="Epilogue"/>
              <a:cs typeface="Epilogue"/>
              <a:sym typeface="Epilogue"/>
            </a:endParaRPr>
          </a:p>
        </p:txBody>
      </p:sp>
      <p:pic>
        <p:nvPicPr>
          <p:cNvPr id="576" name="Google Shape;576;p72"/>
          <p:cNvPicPr preferRelativeResize="0"/>
          <p:nvPr/>
        </p:nvPicPr>
        <p:blipFill rotWithShape="1">
          <a:blip r:embed="rId3">
            <a:alphaModFix/>
          </a:blip>
          <a:srcRect b="8734" l="0" r="0" t="0"/>
          <a:stretch/>
        </p:blipFill>
        <p:spPr>
          <a:xfrm>
            <a:off x="2633125" y="1538725"/>
            <a:ext cx="3877774" cy="3211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2" name="Google Shape;582;p73"/>
          <p:cNvPicPr preferRelativeResize="0"/>
          <p:nvPr/>
        </p:nvPicPr>
        <p:blipFill>
          <a:blip r:embed="rId3">
            <a:alphaModFix/>
          </a:blip>
          <a:stretch>
            <a:fillRect/>
          </a:stretch>
        </p:blipFill>
        <p:spPr>
          <a:xfrm>
            <a:off x="2299503" y="0"/>
            <a:ext cx="4544997"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588" name="Google Shape;588;p74"/>
          <p:cNvGrpSpPr/>
          <p:nvPr/>
        </p:nvGrpSpPr>
        <p:grpSpPr>
          <a:xfrm>
            <a:off x="4213310" y="1162256"/>
            <a:ext cx="3569963" cy="2819283"/>
            <a:chOff x="5076775" y="1958876"/>
            <a:chExt cx="3353968" cy="2648707"/>
          </a:xfrm>
        </p:grpSpPr>
        <p:sp>
          <p:nvSpPr>
            <p:cNvPr id="589" name="Google Shape;589;p74"/>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4"/>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1" name="Google Shape;591;p74"/>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592" name="Google Shape;592;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3" name="Google Shape;593;p74">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
        <p:nvSpPr>
          <p:cNvPr id="594" name="Google Shape;594;p74"/>
          <p:cNvSpPr/>
          <p:nvPr/>
        </p:nvSpPr>
        <p:spPr>
          <a:xfrm>
            <a:off x="4384588" y="1371763"/>
            <a:ext cx="3227400" cy="181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595" name="Google Shape;595;p74">
            <a:hlinkClick r:id="rId6"/>
          </p:cNvPr>
          <p:cNvPicPr preferRelativeResize="0"/>
          <p:nvPr/>
        </p:nvPicPr>
        <p:blipFill>
          <a:blip r:embed="rId5">
            <a:alphaModFix/>
          </a:blip>
          <a:stretch>
            <a:fillRect/>
          </a:stretch>
        </p:blipFill>
        <p:spPr>
          <a:xfrm>
            <a:off x="4460775" y="1371700"/>
            <a:ext cx="3227424" cy="18154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5"/>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Libro</a:t>
            </a:r>
            <a:endParaRPr/>
          </a:p>
        </p:txBody>
      </p:sp>
      <p:sp>
        <p:nvSpPr>
          <p:cNvPr id="601" name="Google Shape;601;p75"/>
          <p:cNvSpPr txBox="1"/>
          <p:nvPr/>
        </p:nvSpPr>
        <p:spPr>
          <a:xfrm>
            <a:off x="4813800" y="2340200"/>
            <a:ext cx="3743100" cy="1006200"/>
          </a:xfrm>
          <a:prstGeom prst="rect">
            <a:avLst/>
          </a:prstGeom>
          <a:solidFill>
            <a:schemeClr val="accent3"/>
          </a:solid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05.11-K-Means.ipynb</a:t>
            </a:r>
            <a:endParaRPr sz="1000">
              <a:solidFill>
                <a:schemeClr val="dk1"/>
              </a:solidFill>
              <a:latin typeface="Albert Sans"/>
              <a:ea typeface="Albert Sans"/>
              <a:cs typeface="Albert Sans"/>
              <a:sym typeface="Albert Sans"/>
            </a:endParaRPr>
          </a:p>
          <a:p>
            <a:pPr indent="-292100" lvl="0" marL="457200" rtl="0" algn="l">
              <a:lnSpc>
                <a:spcPct val="115000"/>
              </a:lnSpc>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05.12-Gaussian-Mixtures.ipynb</a:t>
            </a:r>
            <a:endParaRPr sz="1000">
              <a:solidFill>
                <a:schemeClr val="dk1"/>
              </a:solidFill>
              <a:latin typeface="Albert Sans"/>
              <a:ea typeface="Albert Sans"/>
              <a:cs typeface="Albert Sans"/>
              <a:sym typeface="Albert Sans"/>
            </a:endParaRPr>
          </a:p>
        </p:txBody>
      </p:sp>
      <p:sp>
        <p:nvSpPr>
          <p:cNvPr id="602" name="Google Shape;60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3" name="Google Shape;603;p75"/>
          <p:cNvPicPr preferRelativeResize="0"/>
          <p:nvPr/>
        </p:nvPicPr>
        <p:blipFill>
          <a:blip r:embed="rId3">
            <a:alphaModFix/>
          </a:blip>
          <a:stretch>
            <a:fillRect/>
          </a:stretch>
        </p:blipFill>
        <p:spPr>
          <a:xfrm>
            <a:off x="900505" y="1980000"/>
            <a:ext cx="1480745" cy="1945500"/>
          </a:xfrm>
          <a:prstGeom prst="rect">
            <a:avLst/>
          </a:prstGeom>
          <a:noFill/>
          <a:ln>
            <a:noFill/>
          </a:ln>
        </p:spPr>
      </p:pic>
      <p:pic>
        <p:nvPicPr>
          <p:cNvPr id="604" name="Google Shape;604;p75">
            <a:hlinkClick r:id="rId4"/>
          </p:cNvPr>
          <p:cNvPicPr preferRelativeResize="0"/>
          <p:nvPr/>
        </p:nvPicPr>
        <p:blipFill rotWithShape="1">
          <a:blip r:embed="rId5">
            <a:alphaModFix/>
          </a:blip>
          <a:srcRect b="0" l="17136" r="16599" t="0"/>
          <a:stretch/>
        </p:blipFill>
        <p:spPr>
          <a:xfrm>
            <a:off x="3103225" y="2432025"/>
            <a:ext cx="1082025" cy="914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8" name="Shape 608"/>
        <p:cNvGrpSpPr/>
        <p:nvPr/>
      </p:nvGrpSpPr>
      <p:grpSpPr>
        <a:xfrm>
          <a:off x="0" y="0"/>
          <a:ext cx="0" cy="0"/>
          <a:chOff x="0" y="0"/>
          <a:chExt cx="0" cy="0"/>
        </a:xfrm>
      </p:grpSpPr>
      <p:sp>
        <p:nvSpPr>
          <p:cNvPr id="609" name="Google Shape;609;p76"/>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610" name="Google Shape;610;p76"/>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611" name="Google Shape;611;p76"/>
          <p:cNvGrpSpPr/>
          <p:nvPr/>
        </p:nvGrpSpPr>
        <p:grpSpPr>
          <a:xfrm>
            <a:off x="4309559" y="2928275"/>
            <a:ext cx="525300" cy="525300"/>
            <a:chOff x="4309559" y="2928275"/>
            <a:chExt cx="525300" cy="525300"/>
          </a:xfrm>
        </p:grpSpPr>
        <p:sp>
          <p:nvSpPr>
            <p:cNvPr id="612" name="Google Shape;612;p76"/>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76"/>
            <p:cNvGrpSpPr/>
            <p:nvPr/>
          </p:nvGrpSpPr>
          <p:grpSpPr>
            <a:xfrm>
              <a:off x="4412298" y="3045942"/>
              <a:ext cx="320315" cy="286423"/>
              <a:chOff x="3824739" y="3890112"/>
              <a:chExt cx="208105" cy="186110"/>
            </a:xfrm>
          </p:grpSpPr>
          <p:sp>
            <p:nvSpPr>
              <p:cNvPr id="614" name="Google Shape;614;p7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7" name="Google Shape;617;p76"/>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6"/>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6"/>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6"/>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76"/>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622" name="Google Shape;622;p76"/>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623" name="Google Shape;623;p76"/>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624" name="Google Shape;624;p76"/>
          <p:cNvGrpSpPr/>
          <p:nvPr/>
        </p:nvGrpSpPr>
        <p:grpSpPr>
          <a:xfrm>
            <a:off x="3267625" y="2928275"/>
            <a:ext cx="525300" cy="525300"/>
            <a:chOff x="3267625" y="2928275"/>
            <a:chExt cx="525300" cy="525300"/>
          </a:xfrm>
        </p:grpSpPr>
        <p:sp>
          <p:nvSpPr>
            <p:cNvPr id="625" name="Google Shape;625;p76"/>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76"/>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627" name="Google Shape;627;p76"/>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628" name="Google Shape;62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9" name="Google Shape;629;p76"/>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Recapitulando…</a:t>
            </a:r>
            <a:endParaRPr b="1" sz="3000">
              <a:solidFill>
                <a:srgbClr val="112158"/>
              </a:solidFill>
              <a:latin typeface="Epilogue"/>
              <a:ea typeface="Epilogue"/>
              <a:cs typeface="Epilogue"/>
              <a:sym typeface="Epilogue"/>
            </a:endParaRPr>
          </a:p>
        </p:txBody>
      </p:sp>
      <p:sp>
        <p:nvSpPr>
          <p:cNvPr id="262" name="Google Shape;262;p3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Una tarea que involucra aprendizaje automático puede no ser lineal, pero tiene una serie de pasos bien conocidos: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Definición del problema.</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Preparación de datos.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Aprendizaje de un modelo subyacente.</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Mejorar el modelo subyacente mediante evaluaciones cuantitativas y cualitativas.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Despliegue del modelo.</a:t>
            </a:r>
            <a:endParaRPr sz="1500">
              <a:solidFill>
                <a:schemeClr val="dk1"/>
              </a:solidFill>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Tipos de modelos de aprendizaje</a:t>
            </a:r>
            <a:endParaRPr b="1" sz="3000">
              <a:solidFill>
                <a:srgbClr val="112158"/>
              </a:solidFill>
              <a:latin typeface="Epilogue"/>
              <a:ea typeface="Epilogue"/>
              <a:cs typeface="Epilogue"/>
              <a:sym typeface="Epilogue"/>
            </a:endParaRPr>
          </a:p>
        </p:txBody>
      </p:sp>
      <p:sp>
        <p:nvSpPr>
          <p:cNvPr id="269" name="Google Shape;269;p3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abordar un nuevo problema (</a:t>
            </a:r>
            <a:r>
              <a:rPr lang="en" sz="1600">
                <a:solidFill>
                  <a:schemeClr val="dk2"/>
                </a:solidFill>
                <a:latin typeface="Albert Sans"/>
                <a:ea typeface="Albert Sans"/>
                <a:cs typeface="Albert Sans"/>
                <a:sym typeface="Albert Sans"/>
              </a:rPr>
              <a:t>o proyecto de curso</a:t>
            </a:r>
            <a:r>
              <a:rPr lang="en" sz="1600">
                <a:solidFill>
                  <a:schemeClr val="dk1"/>
                </a:solidFill>
                <a:latin typeface="Albert Sans"/>
                <a:ea typeface="Albert Sans"/>
                <a:cs typeface="Albert Sans"/>
                <a:sym typeface="Albert Sans"/>
              </a:rPr>
              <a:t>) es importante identificar y definir el problema de la mejor manera posible y aprender un modelo que capture la </a:t>
            </a:r>
            <a:r>
              <a:rPr b="1" lang="en" sz="1600">
                <a:solidFill>
                  <a:schemeClr val="dk1"/>
                </a:solidFill>
                <a:latin typeface="Albert Sans"/>
                <a:ea typeface="Albert Sans"/>
                <a:cs typeface="Albert Sans"/>
                <a:sym typeface="Albert Sans"/>
              </a:rPr>
              <a:t>información significativa</a:t>
            </a:r>
            <a:r>
              <a:rPr lang="en" sz="1600">
                <a:solidFill>
                  <a:schemeClr val="dk1"/>
                </a:solidFill>
                <a:latin typeface="Albert Sans"/>
                <a:ea typeface="Albert Sans"/>
                <a:cs typeface="Albert Sans"/>
                <a:sym typeface="Albert Sans"/>
              </a:rPr>
              <a:t> de los datos.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 bien los problemas en el reconocimiento de patrones y el aprendizaje automático pueden ser de varios tipos, se pueden clasificar en términos generales en tres categorías: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Aprendizaje supervisado (abordado)</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Aprendizaje no supervisado (ahora)</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Aprendizaje por refuerzo (para otra ocasión)</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idx="1" type="subTitle"/>
          </p:nvPr>
        </p:nvSpPr>
        <p:spPr>
          <a:xfrm>
            <a:off x="1592624" y="1139017"/>
            <a:ext cx="5958900" cy="6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sistema se presenta con ejemplos de entradas y sus salidas deseadas, proporcionadas por un "maestro", y el objetivo es aprender una regla general que asigna entradas a salidas.</a:t>
            </a:r>
            <a:endParaRPr/>
          </a:p>
        </p:txBody>
      </p:sp>
      <p:sp>
        <p:nvSpPr>
          <p:cNvPr id="275" name="Google Shape;275;p37"/>
          <p:cNvSpPr txBox="1"/>
          <p:nvPr>
            <p:ph idx="2" type="subTitle"/>
          </p:nvPr>
        </p:nvSpPr>
        <p:spPr>
          <a:xfrm>
            <a:off x="1053450" y="2469900"/>
            <a:ext cx="7037100" cy="6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se asignan etiquetas al algoritmo de aprendizaje, dejándolo solo para que encuentre estructuras en las entradas. Puede ser un objetivo en sí mismo (descubrir patrones ocultos) o un medio para lograr un fin (aprendizaje de funciones).</a:t>
            </a:r>
            <a:endParaRPr/>
          </a:p>
        </p:txBody>
      </p:sp>
      <p:sp>
        <p:nvSpPr>
          <p:cNvPr id="276" name="Google Shape;276;p37"/>
          <p:cNvSpPr txBox="1"/>
          <p:nvPr>
            <p:ph idx="3" type="subTitle"/>
          </p:nvPr>
        </p:nvSpPr>
        <p:spPr>
          <a:xfrm>
            <a:off x="1053450" y="3723675"/>
            <a:ext cx="7037100" cy="6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 sistema interactúa con un entorno dinámico en el que debe cumplir un objetivo. El sistema recibe retroalimentación en términos de recompensas y castigos a medida que navega por su espacio de configuraciones.</a:t>
            </a:r>
            <a:endParaRPr/>
          </a:p>
        </p:txBody>
      </p:sp>
      <p:sp>
        <p:nvSpPr>
          <p:cNvPr id="277" name="Google Shape;277;p37"/>
          <p:cNvSpPr txBox="1"/>
          <p:nvPr>
            <p:ph idx="4" type="subTitle"/>
          </p:nvPr>
        </p:nvSpPr>
        <p:spPr>
          <a:xfrm>
            <a:off x="1592607" y="777425"/>
            <a:ext cx="5958900" cy="53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Aprendizaje supervisado</a:t>
            </a:r>
            <a:endParaRPr/>
          </a:p>
        </p:txBody>
      </p:sp>
      <p:sp>
        <p:nvSpPr>
          <p:cNvPr id="278" name="Google Shape;278;p37"/>
          <p:cNvSpPr txBox="1"/>
          <p:nvPr>
            <p:ph idx="5" type="subTitle"/>
          </p:nvPr>
        </p:nvSpPr>
        <p:spPr>
          <a:xfrm>
            <a:off x="1592607" y="2100029"/>
            <a:ext cx="5958900" cy="53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Aprendizaje no supervisado</a:t>
            </a:r>
            <a:endParaRPr/>
          </a:p>
        </p:txBody>
      </p:sp>
      <p:sp>
        <p:nvSpPr>
          <p:cNvPr id="279" name="Google Shape;279;p37"/>
          <p:cNvSpPr txBox="1"/>
          <p:nvPr>
            <p:ph idx="6" type="subTitle"/>
          </p:nvPr>
        </p:nvSpPr>
        <p:spPr>
          <a:xfrm>
            <a:off x="1592607" y="3353683"/>
            <a:ext cx="5958900" cy="53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Aprendizaje por refuerzo</a:t>
            </a:r>
            <a:endParaRPr/>
          </a:p>
        </p:txBody>
      </p:sp>
      <p:sp>
        <p:nvSpPr>
          <p:cNvPr id="280" name="Google Shape;28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8"/>
          <p:cNvPicPr preferRelativeResize="0"/>
          <p:nvPr/>
        </p:nvPicPr>
        <p:blipFill>
          <a:blip r:embed="rId3">
            <a:alphaModFix/>
          </a:blip>
          <a:stretch>
            <a:fillRect/>
          </a:stretch>
        </p:blipFill>
        <p:spPr>
          <a:xfrm>
            <a:off x="1200150" y="1428750"/>
            <a:ext cx="6743700" cy="3048000"/>
          </a:xfrm>
          <a:prstGeom prst="rect">
            <a:avLst/>
          </a:prstGeom>
          <a:noFill/>
          <a:ln>
            <a:noFill/>
          </a:ln>
        </p:spPr>
      </p:pic>
      <p:sp>
        <p:nvSpPr>
          <p:cNvPr id="287" name="Google Shape;287;p3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En diagramas</a:t>
            </a:r>
            <a:endParaRPr b="1" sz="3000">
              <a:solidFill>
                <a:srgbClr val="112158"/>
              </a:solidFill>
              <a:latin typeface="Epilogue"/>
              <a:ea typeface="Epilogue"/>
              <a:cs typeface="Epilogue"/>
              <a:sym typeface="Epilog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3" name="Google Shape;293;p39"/>
          <p:cNvGrpSpPr/>
          <p:nvPr/>
        </p:nvGrpSpPr>
        <p:grpSpPr>
          <a:xfrm>
            <a:off x="1044085" y="1867956"/>
            <a:ext cx="7055835" cy="2721147"/>
            <a:chOff x="152400" y="1223850"/>
            <a:chExt cx="8747626" cy="3373601"/>
          </a:xfrm>
        </p:grpSpPr>
        <p:pic>
          <p:nvPicPr>
            <p:cNvPr id="294" name="Google Shape;294;p39"/>
            <p:cNvPicPr preferRelativeResize="0"/>
            <p:nvPr/>
          </p:nvPicPr>
          <p:blipFill rotWithShape="1">
            <a:blip r:embed="rId3">
              <a:alphaModFix/>
            </a:blip>
            <a:srcRect b="0" l="0" r="0" t="24845"/>
            <a:stretch/>
          </p:blipFill>
          <p:spPr>
            <a:xfrm>
              <a:off x="152400" y="1256926"/>
              <a:ext cx="8747626" cy="3340525"/>
            </a:xfrm>
            <a:prstGeom prst="rect">
              <a:avLst/>
            </a:prstGeom>
            <a:noFill/>
            <a:ln>
              <a:noFill/>
            </a:ln>
          </p:spPr>
        </p:pic>
        <p:sp>
          <p:nvSpPr>
            <p:cNvPr id="295" name="Google Shape;295;p39"/>
            <p:cNvSpPr/>
            <p:nvPr/>
          </p:nvSpPr>
          <p:spPr>
            <a:xfrm>
              <a:off x="471350" y="1223850"/>
              <a:ext cx="157200" cy="14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6" name="Google Shape;296;p39"/>
            <p:cNvSpPr/>
            <p:nvPr/>
          </p:nvSpPr>
          <p:spPr>
            <a:xfrm>
              <a:off x="8355550" y="1223850"/>
              <a:ext cx="157200" cy="14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sp>
        <p:nvSpPr>
          <p:cNvPr id="297" name="Google Shape;297;p3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Con gráficos</a:t>
            </a:r>
            <a:endParaRPr b="1" sz="3000">
              <a:solidFill>
                <a:srgbClr val="112158"/>
              </a:solidFill>
              <a:latin typeface="Epilogue"/>
              <a:ea typeface="Epilogue"/>
              <a:cs typeface="Epilogue"/>
              <a:sym typeface="Epilogue"/>
            </a:endParaRPr>
          </a:p>
        </p:txBody>
      </p:sp>
    </p:spTree>
  </p:cSld>
  <p:clrMapOvr>
    <a:masterClrMapping/>
  </p:clrMapOvr>
</p:sld>
</file>

<file path=ppt/theme/theme1.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